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6"/>
  </p:notesMasterIdLst>
  <p:handoutMasterIdLst>
    <p:handoutMasterId r:id="rId67"/>
  </p:handoutMasterIdLst>
  <p:sldIdLst>
    <p:sldId id="341" r:id="rId2"/>
    <p:sldId id="357" r:id="rId3"/>
    <p:sldId id="327" r:id="rId4"/>
    <p:sldId id="330" r:id="rId5"/>
    <p:sldId id="325" r:id="rId6"/>
    <p:sldId id="326" r:id="rId7"/>
    <p:sldId id="331" r:id="rId8"/>
    <p:sldId id="322" r:id="rId9"/>
    <p:sldId id="276" r:id="rId10"/>
    <p:sldId id="289" r:id="rId11"/>
    <p:sldId id="275" r:id="rId12"/>
    <p:sldId id="365" r:id="rId13"/>
    <p:sldId id="257" r:id="rId14"/>
    <p:sldId id="264" r:id="rId15"/>
    <p:sldId id="259" r:id="rId16"/>
    <p:sldId id="260" r:id="rId17"/>
    <p:sldId id="263" r:id="rId18"/>
    <p:sldId id="265" r:id="rId19"/>
    <p:sldId id="279" r:id="rId20"/>
    <p:sldId id="269" r:id="rId21"/>
    <p:sldId id="267" r:id="rId22"/>
    <p:sldId id="271" r:id="rId23"/>
    <p:sldId id="361" r:id="rId24"/>
    <p:sldId id="360" r:id="rId25"/>
    <p:sldId id="362" r:id="rId26"/>
    <p:sldId id="342" r:id="rId27"/>
    <p:sldId id="332" r:id="rId28"/>
    <p:sldId id="333" r:id="rId29"/>
    <p:sldId id="334" r:id="rId30"/>
    <p:sldId id="335" r:id="rId31"/>
    <p:sldId id="337" r:id="rId32"/>
    <p:sldId id="338" r:id="rId33"/>
    <p:sldId id="343" r:id="rId34"/>
    <p:sldId id="345" r:id="rId35"/>
    <p:sldId id="346" r:id="rId36"/>
    <p:sldId id="347" r:id="rId37"/>
    <p:sldId id="363" r:id="rId38"/>
    <p:sldId id="364" r:id="rId39"/>
    <p:sldId id="348" r:id="rId40"/>
    <p:sldId id="290" r:id="rId41"/>
    <p:sldId id="366" r:id="rId42"/>
    <p:sldId id="355" r:id="rId43"/>
    <p:sldId id="320" r:id="rId44"/>
    <p:sldId id="371" r:id="rId45"/>
    <p:sldId id="372" r:id="rId46"/>
    <p:sldId id="356" r:id="rId47"/>
    <p:sldId id="349" r:id="rId48"/>
    <p:sldId id="350" r:id="rId49"/>
    <p:sldId id="367" r:id="rId50"/>
    <p:sldId id="340" r:id="rId51"/>
    <p:sldId id="369" r:id="rId52"/>
    <p:sldId id="291" r:id="rId53"/>
    <p:sldId id="293" r:id="rId54"/>
    <p:sldId id="294" r:id="rId55"/>
    <p:sldId id="351" r:id="rId56"/>
    <p:sldId id="352" r:id="rId57"/>
    <p:sldId id="292" r:id="rId58"/>
    <p:sldId id="368" r:id="rId59"/>
    <p:sldId id="318" r:id="rId60"/>
    <p:sldId id="296" r:id="rId61"/>
    <p:sldId id="295" r:id="rId62"/>
    <p:sldId id="297" r:id="rId63"/>
    <p:sldId id="359" r:id="rId64"/>
    <p:sldId id="354" r:id="rId65"/>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42" autoAdjust="0"/>
    <p:restoredTop sz="94705" autoAdjust="0"/>
  </p:normalViewPr>
  <p:slideViewPr>
    <p:cSldViewPr>
      <p:cViewPr varScale="1">
        <p:scale>
          <a:sx n="76" d="100"/>
          <a:sy n="76" d="100"/>
        </p:scale>
        <p:origin x="-96" y="-864"/>
      </p:cViewPr>
      <p:guideLst>
        <p:guide orient="horz" pos="2160"/>
        <p:guide pos="2880"/>
      </p:guideLst>
    </p:cSldViewPr>
  </p:slideViewPr>
  <p:outlineViewPr>
    <p:cViewPr>
      <p:scale>
        <a:sx n="33" d="100"/>
        <a:sy n="33" d="100"/>
      </p:scale>
      <p:origin x="0" y="38916"/>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421C3EB-B59D-47E0-9BF6-A682C184D111}" type="datetimeFigureOut">
              <a:rPr lang="en-US"/>
              <a:pPr>
                <a:defRPr/>
              </a:pPr>
              <a:t>5/16/2011</a:t>
            </a:fld>
            <a:endParaRPr lang="en-US"/>
          </a:p>
        </p:txBody>
      </p:sp>
      <p:sp>
        <p:nvSpPr>
          <p:cNvPr id="122884"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FB636C1-BD6D-4BDB-B297-BB84D8BFABE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defTabSz="933450" eaLnBrk="1" hangingPunct="1">
              <a:defRPr sz="1200"/>
            </a:lvl1pPr>
          </a:lstStyle>
          <a:p>
            <a:pPr>
              <a:defRPr/>
            </a:pPr>
            <a:endParaRPr lang="en-US"/>
          </a:p>
        </p:txBody>
      </p:sp>
      <p:sp>
        <p:nvSpPr>
          <p:cNvPr id="53251" name="Rectangle 3"/>
          <p:cNvSpPr>
            <a:spLocks noGrp="1" noChangeArrowheads="1"/>
          </p:cNvSpPr>
          <p:nvPr>
            <p:ph type="dt" idx="1"/>
          </p:nvPr>
        </p:nvSpPr>
        <p:spPr bwMode="auto">
          <a:xfrm>
            <a:off x="3976688"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defTabSz="933450" eaLnBrk="1" hangingPunct="1">
              <a:defRPr sz="1200"/>
            </a:lvl1pPr>
          </a:lstStyle>
          <a:p>
            <a:pPr>
              <a:defRPr/>
            </a:pPr>
            <a:endParaRPr lang="en-US"/>
          </a:p>
        </p:txBody>
      </p:sp>
      <p:sp>
        <p:nvSpPr>
          <p:cNvPr id="68612" name="Rectangle 4"/>
          <p:cNvSpPr>
            <a:spLocks noRo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defTabSz="933450" eaLnBrk="1" hangingPunct="1">
              <a:defRPr sz="1200"/>
            </a:lvl1pPr>
          </a:lstStyle>
          <a:p>
            <a:pPr>
              <a:defRPr/>
            </a:pPr>
            <a:endParaRPr lang="en-US"/>
          </a:p>
        </p:txBody>
      </p:sp>
      <p:sp>
        <p:nvSpPr>
          <p:cNvPr id="53255"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defTabSz="933450" eaLnBrk="1" hangingPunct="1">
              <a:defRPr sz="1200"/>
            </a:lvl1pPr>
          </a:lstStyle>
          <a:p>
            <a:pPr>
              <a:defRPr/>
            </a:pPr>
            <a:fld id="{FD9CC58A-503A-43A7-B534-FEF5B4C3B6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7872F303-8A55-429B-BC31-17DA2F3E6F9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823EABAE-0A06-41C8-8CDB-19403ED55CE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60A2259C-013E-43C0-9A9C-BDBC07EE320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16D7BD28-DEB5-4ADD-8B62-58CF1569281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1AE82A63-963B-4A6C-9C68-09F0967E35D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BC9A92FC-22E0-488B-9A4A-D1051CF640D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4337B099-7BC7-4860-82B1-9F9BC42B247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67927874-EA76-403D-9109-B1B8E8F2591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B257AD6B-4BB9-46FA-903E-C8EE6615DD51}"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20E1B8A6-FCEC-44B5-93D6-76ACAF1EECD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639FBF98-9863-49B9-9746-7793986B991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CC3095FC-A5D0-47D2-B7E3-75A81C3AA88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4E82C12F-4D8F-42B3-88BB-436FD6B55AB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F9A7D632-746C-4AA9-94AF-6995A46019F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102D8F63-1663-4771-9FEE-988AED93F1F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747595F2-0D5E-4C7C-AB27-B2D0EDF33B3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89CA24CD-1476-4B3C-AF3C-52525C280941}"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3FFA62BC-49BB-4D58-B04F-F42928FAEBD4}"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BCDD573E-FD6A-45C4-8C50-A39D42616B8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9E630849-7250-4EE3-8514-9DE75710F648}"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D81477C1-EFC3-49AE-A3B1-11BA4B4FCAC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32B9C309-693C-4691-9AD7-9A3E6E2552F9}"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F2C3CC9C-84D6-47AF-A7CD-9380FB8314AD}"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C7DE557D-551D-4B72-B2A1-E7E9827BDD99}"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6843D35D-DA58-496A-9DAC-883D0FFD32F8}"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00EB3B46-923C-4742-9B78-2DE0F9626487}"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017D578E-E949-4682-80BB-49540CF1D116}"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E5A4E4C3-F8E4-4280-8651-00782A916C15}"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B2229A7C-48C0-4C7A-9D92-45C3B00B7C97}"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C5B6E4BD-5121-4A5E-A298-E8D5BEDB6D0C}"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E796C99F-4FE0-4A10-870E-C46612125DC3}"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5FD7526-6601-463D-8924-2DBF1F50AAD3}" type="slidenum">
              <a:rPr lang="en-US" smtClean="0"/>
              <a:pPr/>
              <a:t>40</a:t>
            </a:fld>
            <a:endParaRPr lang="en-US" smtClean="0"/>
          </a:p>
        </p:txBody>
      </p:sp>
      <p:sp>
        <p:nvSpPr>
          <p:cNvPr id="109571" name="Rectangle 2"/>
          <p:cNvSpPr>
            <a:spLocks noChangeArrowheads="1" noTextEdit="1"/>
          </p:cNvSpPr>
          <p:nvPr>
            <p:ph type="sldImg"/>
          </p:nvPr>
        </p:nvSpPr>
        <p:spPr>
          <a:xfrm>
            <a:off x="1184275" y="708025"/>
            <a:ext cx="4652963" cy="3489325"/>
          </a:xfrm>
          <a:ln/>
        </p:spPr>
      </p:sp>
      <p:sp>
        <p:nvSpPr>
          <p:cNvPr id="109572"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7A3F8C91-FF08-4160-A7E3-4E21588CB5FB}"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18040134-BF0E-48CD-AE4A-FFF12FD956C5}"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3F44858C-4371-4D58-AC0E-8D01B858B605}"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65606ADD-3581-406E-B2E5-C375BB7F4709}"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60C11B25-F555-4BD5-8462-7039C04428D6}"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F45A4578-DDA6-4B92-8F7C-D36A17698707}"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E2732A20-7C9D-4344-9E96-16D91025426E}"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06DEED4A-BF15-40B4-AFA8-BE9FD4CD6F88}"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311C2C10-B463-412C-A40C-FF97B0E5609F}"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41FAC75E-FDDC-4924-AD01-F0511F1A01E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txBox="1">
            <a:spLocks noGrp="1"/>
          </p:cNvSpPr>
          <p:nvPr/>
        </p:nvSpPr>
        <p:spPr bwMode="auto">
          <a:xfrm>
            <a:off x="3976688" y="8839200"/>
            <a:ext cx="3041650" cy="465138"/>
          </a:xfrm>
          <a:prstGeom prst="rect">
            <a:avLst/>
          </a:prstGeom>
          <a:noFill/>
          <a:ln w="9525">
            <a:noFill/>
            <a:miter lim="800000"/>
            <a:headEnd/>
            <a:tailEnd/>
          </a:ln>
        </p:spPr>
        <p:txBody>
          <a:bodyPr lIns="93287" tIns="46644" rIns="93287" bIns="46644" anchor="b"/>
          <a:lstStyle/>
          <a:p>
            <a:pPr algn="r" defTabSz="933450" eaLnBrk="1" hangingPunct="1"/>
            <a:fld id="{FD3667DE-6605-4B58-9737-A4BDAA81F671}" type="slidenum">
              <a:rPr lang="en-US" sz="1200"/>
              <a:pPr algn="r" defTabSz="933450" eaLnBrk="1" hangingPunct="1"/>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947CD37D-82B9-4485-BBFB-5C679E162650}"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FE33190-A457-4D2A-B3F2-3EAD2055F071}" type="slidenum">
              <a:rPr lang="en-US" smtClean="0"/>
              <a:pPr/>
              <a:t>52</a:t>
            </a:fld>
            <a:endParaRPr lang="en-US" smtClean="0"/>
          </a:p>
        </p:txBody>
      </p:sp>
      <p:sp>
        <p:nvSpPr>
          <p:cNvPr id="121859" name="Rectangle 2"/>
          <p:cNvSpPr>
            <a:spLocks noChangeArrowheads="1" noTextEdit="1"/>
          </p:cNvSpPr>
          <p:nvPr>
            <p:ph type="sldImg"/>
          </p:nvPr>
        </p:nvSpPr>
        <p:spPr>
          <a:xfrm>
            <a:off x="1184275" y="708025"/>
            <a:ext cx="4652963" cy="3489325"/>
          </a:xfrm>
          <a:ln/>
        </p:spPr>
      </p:sp>
      <p:sp>
        <p:nvSpPr>
          <p:cNvPr id="121860"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7F8174D-FAA7-4D5B-A390-93D297A2988E}" type="slidenum">
              <a:rPr lang="en-US" smtClean="0"/>
              <a:pPr/>
              <a:t>53</a:t>
            </a:fld>
            <a:endParaRPr lang="en-US" smtClean="0"/>
          </a:p>
        </p:txBody>
      </p:sp>
      <p:sp>
        <p:nvSpPr>
          <p:cNvPr id="122883" name="Rectangle 2"/>
          <p:cNvSpPr>
            <a:spLocks noChangeArrowheads="1" noTextEdit="1"/>
          </p:cNvSpPr>
          <p:nvPr>
            <p:ph type="sldImg"/>
          </p:nvPr>
        </p:nvSpPr>
        <p:spPr>
          <a:xfrm>
            <a:off x="1184275" y="708025"/>
            <a:ext cx="4652963" cy="3489325"/>
          </a:xfrm>
          <a:ln/>
        </p:spPr>
      </p:sp>
      <p:sp>
        <p:nvSpPr>
          <p:cNvPr id="122884"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5EFD036-BA59-4111-8854-501A73AC3A4D}" type="slidenum">
              <a:rPr lang="en-US" smtClean="0"/>
              <a:pPr/>
              <a:t>54</a:t>
            </a:fld>
            <a:endParaRPr lang="en-US" smtClean="0"/>
          </a:p>
        </p:txBody>
      </p:sp>
      <p:sp>
        <p:nvSpPr>
          <p:cNvPr id="123907" name="Rectangle 2"/>
          <p:cNvSpPr>
            <a:spLocks noChangeArrowheads="1" noTextEdit="1"/>
          </p:cNvSpPr>
          <p:nvPr>
            <p:ph type="sldImg"/>
          </p:nvPr>
        </p:nvSpPr>
        <p:spPr>
          <a:xfrm>
            <a:off x="1184275" y="708025"/>
            <a:ext cx="4652963" cy="3489325"/>
          </a:xfrm>
          <a:ln/>
        </p:spPr>
      </p:sp>
      <p:sp>
        <p:nvSpPr>
          <p:cNvPr id="123908"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94A7C355-CDA7-4DB0-87DA-8143B5FEE735}"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28ABEE47-77E4-406E-8888-2DA7F5C34272}"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CFE65D0-BB56-4081-9E49-FF3B473889E9}" type="slidenum">
              <a:rPr lang="en-US" smtClean="0"/>
              <a:pPr/>
              <a:t>57</a:t>
            </a:fld>
            <a:endParaRPr lang="en-US" smtClean="0"/>
          </a:p>
        </p:txBody>
      </p:sp>
      <p:sp>
        <p:nvSpPr>
          <p:cNvPr id="126979" name="Rectangle 2"/>
          <p:cNvSpPr>
            <a:spLocks noChangeArrowheads="1" noTextEdit="1"/>
          </p:cNvSpPr>
          <p:nvPr>
            <p:ph type="sldImg"/>
          </p:nvPr>
        </p:nvSpPr>
        <p:spPr>
          <a:xfrm>
            <a:off x="1184275" y="708025"/>
            <a:ext cx="4652963" cy="3489325"/>
          </a:xfrm>
          <a:ln/>
        </p:spPr>
      </p:sp>
      <p:sp>
        <p:nvSpPr>
          <p:cNvPr id="126980"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14AA0F82-C8DB-4F7C-B739-18D567E9AC48}"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C19A7BA6-993B-412B-A8AB-E3D8A3645B92}"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4E8DF93B-CF73-47FF-935F-3F94A287D41C}"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A0F13EF-0304-49C4-94D7-49E1ECFC36FE}" type="slidenum">
              <a:rPr lang="en-US" smtClean="0"/>
              <a:pPr/>
              <a:t>60</a:t>
            </a:fld>
            <a:endParaRPr lang="en-US" smtClean="0"/>
          </a:p>
        </p:txBody>
      </p:sp>
      <p:sp>
        <p:nvSpPr>
          <p:cNvPr id="130051" name="Rectangle 2"/>
          <p:cNvSpPr>
            <a:spLocks noChangeArrowheads="1" noTextEdit="1"/>
          </p:cNvSpPr>
          <p:nvPr>
            <p:ph type="sldImg"/>
          </p:nvPr>
        </p:nvSpPr>
        <p:spPr>
          <a:xfrm>
            <a:off x="1184275" y="708025"/>
            <a:ext cx="4652963" cy="3489325"/>
          </a:xfrm>
          <a:ln/>
        </p:spPr>
      </p:sp>
      <p:sp>
        <p:nvSpPr>
          <p:cNvPr id="130052"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6C22A74-37A4-44A8-BF91-2BFD06FF492F}" type="slidenum">
              <a:rPr lang="en-US" smtClean="0"/>
              <a:pPr/>
              <a:t>61</a:t>
            </a:fld>
            <a:endParaRPr lang="en-US" smtClean="0"/>
          </a:p>
        </p:txBody>
      </p:sp>
      <p:sp>
        <p:nvSpPr>
          <p:cNvPr id="131075" name="Rectangle 2"/>
          <p:cNvSpPr>
            <a:spLocks noChangeArrowheads="1" noTextEdit="1"/>
          </p:cNvSpPr>
          <p:nvPr>
            <p:ph type="sldImg"/>
          </p:nvPr>
        </p:nvSpPr>
        <p:spPr>
          <a:xfrm>
            <a:off x="1184275" y="708025"/>
            <a:ext cx="4652963" cy="3489325"/>
          </a:xfrm>
          <a:ln/>
        </p:spPr>
      </p:sp>
      <p:sp>
        <p:nvSpPr>
          <p:cNvPr id="131076"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EF29981-CE9D-4167-824A-55DDA3527648}" type="slidenum">
              <a:rPr lang="en-US" smtClean="0"/>
              <a:pPr/>
              <a:t>62</a:t>
            </a:fld>
            <a:endParaRPr lang="en-US" smtClean="0"/>
          </a:p>
        </p:txBody>
      </p:sp>
      <p:sp>
        <p:nvSpPr>
          <p:cNvPr id="132099" name="Rectangle 2"/>
          <p:cNvSpPr>
            <a:spLocks noChangeArrowheads="1" noTextEdit="1"/>
          </p:cNvSpPr>
          <p:nvPr>
            <p:ph type="sldImg"/>
          </p:nvPr>
        </p:nvSpPr>
        <p:spPr>
          <a:xfrm>
            <a:off x="1184275" y="708025"/>
            <a:ext cx="4652963" cy="3489325"/>
          </a:xfrm>
          <a:ln/>
        </p:spPr>
      </p:sp>
      <p:sp>
        <p:nvSpPr>
          <p:cNvPr id="132100"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7D8755E-252C-46E4-9E0A-C16FACB70441}" type="slidenum">
              <a:rPr lang="en-US" smtClean="0"/>
              <a:pPr/>
              <a:t>63</a:t>
            </a:fld>
            <a:endParaRPr lang="en-US" smtClean="0"/>
          </a:p>
        </p:txBody>
      </p:sp>
      <p:sp>
        <p:nvSpPr>
          <p:cNvPr id="133123" name="Rectangle 2"/>
          <p:cNvSpPr>
            <a:spLocks noChangeArrowheads="1" noTextEdit="1"/>
          </p:cNvSpPr>
          <p:nvPr>
            <p:ph type="sldImg"/>
          </p:nvPr>
        </p:nvSpPr>
        <p:spPr>
          <a:xfrm>
            <a:off x="1184275" y="708025"/>
            <a:ext cx="4652963" cy="3489325"/>
          </a:xfrm>
          <a:ln/>
        </p:spPr>
      </p:sp>
      <p:sp>
        <p:nvSpPr>
          <p:cNvPr id="133124" name="Rectangle 3"/>
          <p:cNvSpPr>
            <a:spLocks noChangeArrowheads="1"/>
          </p:cNvSpPr>
          <p:nvPr>
            <p:ph type="body" idx="1"/>
          </p:nvPr>
        </p:nvSpPr>
        <p:spPr>
          <a:noFill/>
          <a:ln/>
        </p:spPr>
        <p:txBody>
          <a:bodyPr wrap="none" anchor="ct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fld id="{543963A0-1F7D-494E-8178-A4A4936EFC78}" type="slidenum">
              <a:rPr lang="en-US" smtClean="0"/>
              <a:pPr/>
              <a:t>64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74B2F3D3-CF32-42A5-B142-9E8734C6884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AEAAFC96-D14A-46D8-83D5-BABC81AB336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AD8C1BB9-035A-4530-B243-596ADFDA94E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7271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7271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51F3E54D-ECB6-483F-AE3E-4A00A85D97D6}"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BB04731-45C0-445D-B616-D5307F5A325B}"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EC3EF53-C7C4-4B51-B76D-C83372DDCAFF}"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05000"/>
            <a:ext cx="8007350" cy="41910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CBFFBB2-926A-4FDC-B7DC-BD25EF5B6322}"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8007350" cy="41910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2FD8BB5-33B9-4627-9AB0-1CDD7E1C8A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089752-4118-4CAD-9AAB-B7ED159A7001}"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BFEE393-BA46-4B56-BBC6-60086846DA79}"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16CFD86-5291-413F-8DDD-387D4D068E44}"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9EB9338E-9DB4-46E0-98D0-3964CF3403C0}"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7DE0BA8-16D0-4235-B8B1-8C2ADAD27A6A}"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DC1704D-4BD5-4EB5-9542-4807DF348CFB}"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3C3F871-3EC6-4817-B0FB-6BCEA5E63299}"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836F29-2D56-41AD-96C4-E29F4166C9AD}"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9088" y="1828800"/>
            <a:ext cx="8824912" cy="5029200"/>
            <a:chOff x="201" y="1152"/>
            <a:chExt cx="5559" cy="3168"/>
          </a:xfrm>
        </p:grpSpPr>
        <p:sp>
          <p:nvSpPr>
            <p:cNvPr id="2056"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2057"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en-US"/>
            </a:p>
          </p:txBody>
        </p:sp>
        <p:sp>
          <p:nvSpPr>
            <p:cNvPr id="2058"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7168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7168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7168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7168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7169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7169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7169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7169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7832437A-204F-4F7D-A614-99D881121E06}" type="slidenum">
              <a:rPr lang="en-US"/>
              <a:pPr>
                <a:defRPr/>
              </a:pPr>
              <a:t>‹#›</a:t>
            </a:fld>
            <a:endParaRPr lang="en-US"/>
          </a:p>
        </p:txBody>
      </p:sp>
      <p:sp>
        <p:nvSpPr>
          <p:cNvPr id="7169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9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1"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image002.jpg@01CBFF31.81C0399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102403" name="Rectangle 3"/>
          <p:cNvSpPr>
            <a:spLocks noGrp="1" noRot="1" noChangeArrowheads="1"/>
          </p:cNvSpPr>
          <p:nvPr>
            <p:ph type="title" idx="4294967295"/>
          </p:nvPr>
        </p:nvSpPr>
        <p:spPr>
          <a:xfrm>
            <a:off x="685800" y="381000"/>
            <a:ext cx="7772400" cy="3751263"/>
          </a:xfrm>
        </p:spPr>
        <p:txBody>
          <a:bodyPr lIns="90000" tIns="46800" rIns="90000" bIns="46800" anchor="t"/>
          <a:lstStyle/>
          <a:p>
            <a:pPr algn="r" defTabSz="457200" eaLnBrk="1" hangingPunct="1">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0" dirty="0" smtClean="0">
                <a:solidFill>
                  <a:srgbClr val="000000"/>
                </a:solidFill>
                <a:effectLst>
                  <a:outerShdw blurRad="38100" dist="38100" dir="2700000" algn="tl">
                    <a:srgbClr val="FFFFFF"/>
                  </a:outerShdw>
                </a:effectLst>
                <a:cs typeface="Lucida Sans Unicode" pitchFamily="34" charset="0"/>
              </a:rPr>
              <a:t>A Campus-Wide Learning Community: Becoming Agents of Change</a:t>
            </a:r>
            <a:br>
              <a:rPr lang="en-US" sz="3600" b="0" dirty="0" smtClean="0">
                <a:solidFill>
                  <a:srgbClr val="000000"/>
                </a:solidFill>
                <a:effectLst>
                  <a:outerShdw blurRad="38100" dist="38100" dir="2700000" algn="tl">
                    <a:srgbClr val="FFFFFF"/>
                  </a:outerShdw>
                </a:effectLst>
                <a:cs typeface="Lucida Sans Unicode" pitchFamily="34" charset="0"/>
              </a:rPr>
            </a:br>
            <a:r>
              <a:rPr lang="en-US" sz="1000" dirty="0" smtClean="0">
                <a:solidFill>
                  <a:srgbClr val="000000"/>
                </a:solidFill>
                <a:effectLst>
                  <a:outerShdw blurRad="38100" dist="38100" dir="2700000" algn="tl">
                    <a:srgbClr val="FFFFFF"/>
                  </a:outerShdw>
                </a:effectLst>
                <a:cs typeface="Lucida Sans Unicode" pitchFamily="34" charset="0"/>
              </a:rPr>
              <a:t> </a:t>
            </a:r>
            <a:r>
              <a:rPr lang="en-US" sz="3600" dirty="0" smtClean="0">
                <a:solidFill>
                  <a:srgbClr val="000000"/>
                </a:solidFill>
                <a:effectLst>
                  <a:outerShdw blurRad="38100" dist="38100" dir="2700000" algn="tl">
                    <a:srgbClr val="FFFFFF"/>
                  </a:outerShdw>
                </a:effectLst>
                <a:cs typeface="Lucida Sans Unicode" pitchFamily="34" charset="0"/>
              </a:rPr>
              <a:t/>
            </a:r>
            <a:br>
              <a:rPr lang="en-US" sz="3600" dirty="0" smtClean="0">
                <a:solidFill>
                  <a:srgbClr val="000000"/>
                </a:solidFill>
                <a:effectLst>
                  <a:outerShdw blurRad="38100" dist="38100" dir="2700000" algn="tl">
                    <a:srgbClr val="FFFFFF"/>
                  </a:outerShdw>
                </a:effectLst>
                <a:cs typeface="Lucida Sans Unicode" pitchFamily="34" charset="0"/>
              </a:rPr>
            </a:br>
            <a:r>
              <a:rPr lang="en-US" sz="2200" dirty="0" smtClean="0">
                <a:solidFill>
                  <a:srgbClr val="000000"/>
                </a:solidFill>
                <a:effectLst>
                  <a:outerShdw blurRad="38100" dist="38100" dir="2700000" algn="tl">
                    <a:srgbClr val="FFFFFF"/>
                  </a:outerShdw>
                </a:effectLst>
                <a:cs typeface="Lucida Sans Unicode" pitchFamily="34" charset="0"/>
              </a:rPr>
              <a:t>Kentucky State University</a:t>
            </a:r>
            <a:r>
              <a:rPr lang="en-US" sz="1400" dirty="0" smtClean="0">
                <a:solidFill>
                  <a:srgbClr val="000000"/>
                </a:solidFill>
                <a:effectLst>
                  <a:outerShdw blurRad="38100" dist="38100" dir="2700000" algn="tl">
                    <a:srgbClr val="FFFFFF"/>
                  </a:outerShdw>
                </a:effectLst>
                <a:cs typeface="Lucida Sans Unicode" pitchFamily="34" charset="0"/>
              </a:rPr>
              <a:t/>
            </a:r>
            <a:br>
              <a:rPr lang="en-US" sz="1400" dirty="0" smtClean="0">
                <a:solidFill>
                  <a:srgbClr val="000000"/>
                </a:solidFill>
                <a:effectLst>
                  <a:outerShdw blurRad="38100" dist="38100" dir="2700000" algn="tl">
                    <a:srgbClr val="FFFFFF"/>
                  </a:outerShdw>
                </a:effectLst>
                <a:cs typeface="Lucida Sans Unicode" pitchFamily="34" charset="0"/>
              </a:rPr>
            </a:br>
            <a:r>
              <a:rPr lang="en-US" sz="1800" dirty="0" smtClean="0">
                <a:solidFill>
                  <a:srgbClr val="000000"/>
                </a:solidFill>
                <a:effectLst>
                  <a:outerShdw blurRad="38100" dist="38100" dir="2700000" algn="tl">
                    <a:srgbClr val="FFFFFF"/>
                  </a:outerShdw>
                </a:effectLst>
                <a:cs typeface="Lucida Sans Unicode" pitchFamily="34" charset="0"/>
              </a:rPr>
              <a:t>Academics with Attitude  </a:t>
            </a:r>
            <a:r>
              <a:rPr lang="en-US" sz="1000" dirty="0" smtClean="0">
                <a:solidFill>
                  <a:srgbClr val="000000"/>
                </a:solidFill>
                <a:effectLst>
                  <a:outerShdw blurRad="38100" dist="38100" dir="2700000" algn="tl">
                    <a:srgbClr val="FFFFFF"/>
                  </a:outerShdw>
                </a:effectLst>
                <a:cs typeface="Lucida Sans Unicode" pitchFamily="34" charset="0"/>
              </a:rPr>
              <a:t/>
            </a:r>
            <a:br>
              <a:rPr lang="en-US" sz="1000" dirty="0" smtClean="0">
                <a:solidFill>
                  <a:srgbClr val="000000"/>
                </a:solidFill>
                <a:effectLst>
                  <a:outerShdw blurRad="38100" dist="38100" dir="2700000" algn="tl">
                    <a:srgbClr val="FFFFFF"/>
                  </a:outerShdw>
                </a:effectLst>
                <a:cs typeface="Lucida Sans Unicode" pitchFamily="34" charset="0"/>
              </a:rPr>
            </a:br>
            <a:endParaRPr lang="en-US" sz="1400" dirty="0" smtClean="0">
              <a:solidFill>
                <a:srgbClr val="000000"/>
              </a:solidFill>
              <a:effectLst>
                <a:outerShdw blurRad="38100" dist="38100" dir="2700000" algn="tl">
                  <a:srgbClr val="FFFFFF"/>
                </a:outerShdw>
              </a:effectLst>
              <a:cs typeface="Lucida Sans Unicode" pitchFamily="34" charset="0"/>
            </a:endParaRPr>
          </a:p>
        </p:txBody>
      </p:sp>
      <p:sp>
        <p:nvSpPr>
          <p:cNvPr id="102404" name="Rectangle 4"/>
          <p:cNvSpPr>
            <a:spLocks noGrp="1" noRot="1" noChangeArrowheads="1"/>
          </p:cNvSpPr>
          <p:nvPr>
            <p:ph type="subTitle" idx="4294967295"/>
          </p:nvPr>
        </p:nvSpPr>
        <p:spPr>
          <a:xfrm>
            <a:off x="-457200" y="2971800"/>
            <a:ext cx="6858000" cy="1752600"/>
          </a:xfrm>
        </p:spPr>
        <p:txBody>
          <a:bodyPr lIns="90000" tIns="46800" rIns="90000" bIns="46800"/>
          <a:lstStyle/>
          <a:p>
            <a:pPr marL="0" indent="0" algn="ctr" defTabSz="4572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smtClean="0">
                <a:solidFill>
                  <a:srgbClr val="000000"/>
                </a:solidFill>
                <a:effectLst>
                  <a:outerShdw blurRad="38100" dist="38100" dir="2700000" algn="tl">
                    <a:srgbClr val="FFFFFF"/>
                  </a:outerShdw>
                </a:effectLst>
                <a:latin typeface="Arial Black" pitchFamily="34" charset="0"/>
                <a:cs typeface="Lucida Sans Unicode" pitchFamily="34" charset="0"/>
              </a:rPr>
              <a:t>         Dr. Titilayo Ufomata, Associate Provost</a:t>
            </a:r>
            <a:br>
              <a:rPr lang="en-US" sz="2000" b="1" dirty="0" smtClean="0">
                <a:solidFill>
                  <a:srgbClr val="000000"/>
                </a:solidFill>
                <a:effectLst>
                  <a:outerShdw blurRad="38100" dist="38100" dir="2700000" algn="tl">
                    <a:srgbClr val="FFFFFF"/>
                  </a:outerShdw>
                </a:effectLst>
                <a:latin typeface="Arial Black" pitchFamily="34" charset="0"/>
                <a:cs typeface="Lucida Sans Unicode" pitchFamily="34" charset="0"/>
              </a:rPr>
            </a:br>
            <a:r>
              <a:rPr lang="en-US" sz="2000" b="1" dirty="0" smtClean="0">
                <a:solidFill>
                  <a:srgbClr val="000000"/>
                </a:solidFill>
                <a:effectLst>
                  <a:outerShdw blurRad="38100" dist="38100" dir="2700000" algn="tl">
                    <a:srgbClr val="FFFFFF"/>
                  </a:outerShdw>
                </a:effectLst>
                <a:latin typeface="Arial Black" pitchFamily="34" charset="0"/>
                <a:cs typeface="Lucida Sans Unicode" pitchFamily="34" charset="0"/>
              </a:rPr>
              <a:t>Ms. Sue Stamper, Director                       </a:t>
            </a:r>
          </a:p>
          <a:p>
            <a:pPr marL="0" indent="0" algn="ctr" defTabSz="4572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smtClean="0">
                <a:solidFill>
                  <a:srgbClr val="000000"/>
                </a:solidFill>
                <a:effectLst>
                  <a:outerShdw blurRad="38100" dist="38100" dir="2700000" algn="tl">
                    <a:srgbClr val="FFFFFF"/>
                  </a:outerShdw>
                </a:effectLst>
                <a:latin typeface="Arial Black" pitchFamily="34" charset="0"/>
                <a:cs typeface="Lucida Sans Unicode" pitchFamily="34" charset="0"/>
              </a:rPr>
              <a:t>                      Enhancement and Retention Program</a:t>
            </a:r>
          </a:p>
        </p:txBody>
      </p:sp>
      <p:sp>
        <p:nvSpPr>
          <p:cNvPr id="4101" name="Rectangle 5"/>
          <p:cNvSpPr>
            <a:spLocks noChangeArrowheads="1"/>
          </p:cNvSpPr>
          <p:nvPr/>
        </p:nvSpPr>
        <p:spPr bwMode="auto">
          <a:xfrm>
            <a:off x="1066800" y="3854450"/>
            <a:ext cx="7620000" cy="2014538"/>
          </a:xfrm>
          <a:prstGeom prst="rect">
            <a:avLst/>
          </a:prstGeom>
          <a:no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228600"/>
            <a:ext cx="8385175" cy="1431925"/>
          </a:xfrm>
        </p:spPr>
        <p:txBody>
          <a:bodyPr/>
          <a:lstStyle/>
          <a:p>
            <a:pPr eaLnBrk="1" hangingPunct="1">
              <a:defRPr/>
            </a:pPr>
            <a:r>
              <a:rPr lang="en-US" sz="4200" b="0" dirty="0" smtClean="0"/>
              <a:t>What we also did . . .</a:t>
            </a:r>
          </a:p>
        </p:txBody>
      </p:sp>
      <p:sp>
        <p:nvSpPr>
          <p:cNvPr id="51203" name="Rectangle 3"/>
          <p:cNvSpPr>
            <a:spLocks noGrp="1" noRot="1" noChangeArrowheads="1"/>
          </p:cNvSpPr>
          <p:nvPr>
            <p:ph type="body" idx="1"/>
          </p:nvPr>
        </p:nvSpPr>
        <p:spPr>
          <a:xfrm>
            <a:off x="990600" y="914400"/>
            <a:ext cx="8153400" cy="5029200"/>
          </a:xfrm>
        </p:spPr>
        <p:txBody>
          <a:bodyPr/>
          <a:lstStyle/>
          <a:p>
            <a:pPr eaLnBrk="1" hangingPunct="1">
              <a:defRPr/>
            </a:pPr>
            <a:r>
              <a:rPr lang="en-US" b="1" dirty="0" smtClean="0"/>
              <a:t>Recognized our 2005 Developmental Education Committee Recommendations;</a:t>
            </a:r>
          </a:p>
          <a:p>
            <a:pPr eaLnBrk="1" hangingPunct="1">
              <a:defRPr/>
            </a:pPr>
            <a:r>
              <a:rPr lang="en-US" b="1" dirty="0" smtClean="0"/>
              <a:t>Seized the opportunity to mesh part of our accreditation process with the SACS quality enhancement plan by focusing on our tremendous developmental/ preparatory education needs; and</a:t>
            </a:r>
          </a:p>
          <a:p>
            <a:pPr eaLnBrk="1" hangingPunct="1">
              <a:defRPr/>
            </a:pPr>
            <a:r>
              <a:rPr lang="en-US" b="1" dirty="0" smtClean="0"/>
              <a:t>Designed the Academics with Attitude 2008 pilot.</a:t>
            </a:r>
            <a:endParaRPr lang="en-US" dirty="0" smtClean="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4200" b="0" smtClean="0"/>
              <a:t>How we did it . . .</a:t>
            </a:r>
            <a:r>
              <a:rPr lang="en-US" smtClean="0"/>
              <a:t> </a:t>
            </a:r>
          </a:p>
        </p:txBody>
      </p:sp>
      <p:sp>
        <p:nvSpPr>
          <p:cNvPr id="29699" name="Rectangle 3"/>
          <p:cNvSpPr>
            <a:spLocks noGrp="1" noRot="1" noChangeArrowheads="1"/>
          </p:cNvSpPr>
          <p:nvPr>
            <p:ph type="body" idx="1"/>
          </p:nvPr>
        </p:nvSpPr>
        <p:spPr>
          <a:xfrm>
            <a:off x="914400" y="1676400"/>
            <a:ext cx="7772400" cy="4530725"/>
          </a:xfrm>
        </p:spPr>
        <p:txBody>
          <a:bodyPr/>
          <a:lstStyle/>
          <a:p>
            <a:pPr eaLnBrk="1" hangingPunct="1">
              <a:lnSpc>
                <a:spcPct val="90000"/>
              </a:lnSpc>
              <a:defRPr/>
            </a:pPr>
            <a:r>
              <a:rPr lang="en-US" b="1" dirty="0" smtClean="0"/>
              <a:t>We established the parameters of our cohort based on the first tier of developmental need </a:t>
            </a:r>
          </a:p>
          <a:p>
            <a:pPr lvl="1" eaLnBrk="1" hangingPunct="1">
              <a:lnSpc>
                <a:spcPct val="90000"/>
              </a:lnSpc>
              <a:defRPr/>
            </a:pPr>
            <a:r>
              <a:rPr lang="en-US" b="1" dirty="0" smtClean="0"/>
              <a:t>ACT English sub scores of 15 or below</a:t>
            </a:r>
          </a:p>
          <a:p>
            <a:pPr lvl="1" eaLnBrk="1" hangingPunct="1">
              <a:lnSpc>
                <a:spcPct val="90000"/>
              </a:lnSpc>
              <a:buFont typeface="Wingdings" pitchFamily="2" charset="2"/>
              <a:buNone/>
              <a:defRPr/>
            </a:pPr>
            <a:r>
              <a:rPr lang="en-US" b="1" dirty="0" smtClean="0"/>
              <a:t>			</a:t>
            </a:r>
            <a:r>
              <a:rPr lang="en-US" b="1" i="1" dirty="0" smtClean="0"/>
              <a:t>AND</a:t>
            </a:r>
            <a:r>
              <a:rPr lang="en-US" b="1" dirty="0" smtClean="0"/>
              <a:t> </a:t>
            </a:r>
          </a:p>
          <a:p>
            <a:pPr lvl="1" eaLnBrk="1" hangingPunct="1">
              <a:lnSpc>
                <a:spcPct val="90000"/>
              </a:lnSpc>
              <a:defRPr/>
            </a:pPr>
            <a:r>
              <a:rPr lang="en-US" b="1" dirty="0" smtClean="0"/>
              <a:t>ACT Reading sub scores of 15 or below</a:t>
            </a:r>
          </a:p>
          <a:p>
            <a:pPr lvl="1" eaLnBrk="1" hangingPunct="1">
              <a:lnSpc>
                <a:spcPct val="90000"/>
              </a:lnSpc>
              <a:buFont typeface="Wingdings" pitchFamily="2" charset="2"/>
              <a:buNone/>
              <a:defRPr/>
            </a:pPr>
            <a:r>
              <a:rPr lang="en-US" b="1" dirty="0" smtClean="0"/>
              <a:t>			</a:t>
            </a:r>
            <a:r>
              <a:rPr lang="en-US" b="1" i="1" dirty="0" smtClean="0"/>
              <a:t>AND</a:t>
            </a:r>
          </a:p>
          <a:p>
            <a:pPr lvl="1" eaLnBrk="1" hangingPunct="1">
              <a:lnSpc>
                <a:spcPct val="90000"/>
              </a:lnSpc>
              <a:defRPr/>
            </a:pPr>
            <a:r>
              <a:rPr lang="en-US" b="1" dirty="0" smtClean="0"/>
              <a:t>ACT Math sub scores of 18 or below</a:t>
            </a:r>
          </a:p>
          <a:p>
            <a:pPr lvl="1" eaLnBrk="1" hangingPunct="1">
              <a:lnSpc>
                <a:spcPct val="90000"/>
              </a:lnSpc>
              <a:buFont typeface="Wingdings" pitchFamily="2" charset="2"/>
              <a:buNone/>
              <a:defRPr/>
            </a:pPr>
            <a:r>
              <a:rPr lang="en-US" sz="1600" b="1" dirty="0" smtClean="0"/>
              <a:t>	</a:t>
            </a:r>
            <a:r>
              <a:rPr lang="en-US" sz="2200" b="1" dirty="0" smtClean="0"/>
              <a:t>(or SAT equivalents)</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Program</a:t>
            </a:r>
            <a:endParaRPr lang="en-US" dirty="0"/>
          </a:p>
        </p:txBody>
      </p:sp>
      <p:sp>
        <p:nvSpPr>
          <p:cNvPr id="3" name="Content Placeholder 2"/>
          <p:cNvSpPr>
            <a:spLocks noGrp="1"/>
          </p:cNvSpPr>
          <p:nvPr>
            <p:ph idx="1"/>
          </p:nvPr>
        </p:nvSpPr>
        <p:spPr/>
        <p:txBody>
          <a:bodyPr/>
          <a:lstStyle/>
          <a:p>
            <a:pPr>
              <a:defRPr/>
            </a:pPr>
            <a:endParaRPr lang="en-US" dirty="0" smtClean="0"/>
          </a:p>
          <a:p>
            <a:pPr>
              <a:defRPr/>
            </a:pPr>
            <a:r>
              <a:rPr lang="en-US" sz="5400" dirty="0" smtClean="0">
                <a:solidFill>
                  <a:schemeClr val="tx2">
                    <a:lumMod val="75000"/>
                  </a:schemeClr>
                </a:solidFill>
              </a:rPr>
              <a:t>Academics with Attitude:</a:t>
            </a:r>
          </a:p>
          <a:p>
            <a:pPr>
              <a:defRPr/>
            </a:pPr>
            <a:r>
              <a:rPr lang="en-US" sz="4800" i="1" dirty="0" smtClean="0">
                <a:solidFill>
                  <a:schemeClr val="tx2">
                    <a:lumMod val="75000"/>
                  </a:schemeClr>
                </a:solidFill>
              </a:rPr>
              <a:t>Building the Foundations      	for Student Success</a:t>
            </a:r>
            <a:endParaRPr lang="en-US" sz="4800" i="1" dirty="0">
              <a:solidFill>
                <a:schemeClr val="tx2">
                  <a:lumMod val="75000"/>
                </a:schemeClr>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914400" y="277813"/>
            <a:ext cx="8001000" cy="1143000"/>
          </a:xfrm>
        </p:spPr>
        <p:txBody>
          <a:bodyPr/>
          <a:lstStyle/>
          <a:p>
            <a:pPr eaLnBrk="1" hangingPunct="1">
              <a:defRPr/>
            </a:pPr>
            <a:r>
              <a:rPr lang="en-US" sz="4200" b="0" smtClean="0">
                <a:solidFill>
                  <a:schemeClr val="folHlink"/>
                </a:solidFill>
              </a:rPr>
              <a:t>Academics with Attitude:</a:t>
            </a:r>
            <a:br>
              <a:rPr lang="en-US" sz="4200" b="0" smtClean="0">
                <a:solidFill>
                  <a:schemeClr val="folHlink"/>
                </a:solidFill>
              </a:rPr>
            </a:br>
            <a:r>
              <a:rPr lang="en-US" sz="4200" b="0" smtClean="0">
                <a:solidFill>
                  <a:schemeClr val="folHlink"/>
                </a:solidFill>
              </a:rPr>
              <a:t>The Premise</a:t>
            </a:r>
          </a:p>
        </p:txBody>
      </p:sp>
      <p:sp>
        <p:nvSpPr>
          <p:cNvPr id="3075" name="Rectangle 3"/>
          <p:cNvSpPr>
            <a:spLocks noGrp="1" noRot="1" noChangeArrowheads="1"/>
          </p:cNvSpPr>
          <p:nvPr>
            <p:ph type="body" idx="1"/>
          </p:nvPr>
        </p:nvSpPr>
        <p:spPr/>
        <p:txBody>
          <a:bodyPr/>
          <a:lstStyle/>
          <a:p>
            <a:pPr eaLnBrk="1" hangingPunct="1">
              <a:defRPr/>
            </a:pPr>
            <a:r>
              <a:rPr lang="en-US" b="1" smtClean="0"/>
              <a:t>The </a:t>
            </a:r>
            <a:r>
              <a:rPr lang="en-US" b="1" i="1" smtClean="0">
                <a:solidFill>
                  <a:schemeClr val="folHlink"/>
                </a:solidFill>
              </a:rPr>
              <a:t>academic</a:t>
            </a:r>
            <a:r>
              <a:rPr lang="en-US" b="1" i="1" smtClean="0"/>
              <a:t> </a:t>
            </a:r>
            <a:r>
              <a:rPr lang="en-US" b="1" smtClean="0"/>
              <a:t>pursuit is the concerted endeavor of the entire KSU community, faculty, staff, and students, not students alone</a:t>
            </a:r>
            <a:r>
              <a:rPr lang="en-US" smtClean="0"/>
              <a:t>. </a:t>
            </a:r>
          </a:p>
          <a:p>
            <a:pPr eaLnBrk="1" hangingPunct="1">
              <a:defRPr/>
            </a:pPr>
            <a:endParaRPr lang="en-US" smtClean="0"/>
          </a:p>
          <a:p>
            <a:pPr eaLnBrk="1" hangingPunct="1">
              <a:buFont typeface="Wingdings" pitchFamily="2" charset="2"/>
              <a:buNone/>
              <a:defRPr/>
            </a:pPr>
            <a:endParaRPr lang="en-US"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sz="4200" b="0" smtClean="0"/>
              <a:t>Definition of Attitude</a:t>
            </a:r>
          </a:p>
        </p:txBody>
      </p:sp>
      <p:sp>
        <p:nvSpPr>
          <p:cNvPr id="11267" name="Rectangle 3"/>
          <p:cNvSpPr>
            <a:spLocks noGrp="1" noRot="1" noChangeArrowheads="1"/>
          </p:cNvSpPr>
          <p:nvPr>
            <p:ph type="body" idx="1"/>
          </p:nvPr>
        </p:nvSpPr>
        <p:spPr/>
        <p:txBody>
          <a:bodyPr/>
          <a:lstStyle/>
          <a:p>
            <a:pPr eaLnBrk="1" hangingPunct="1">
              <a:defRPr/>
            </a:pPr>
            <a:r>
              <a:rPr lang="en-US" b="1" i="1" smtClean="0">
                <a:solidFill>
                  <a:schemeClr val="folHlink"/>
                </a:solidFill>
              </a:rPr>
              <a:t>Attitude</a:t>
            </a:r>
            <a:r>
              <a:rPr lang="en-US" b="1" smtClean="0"/>
              <a:t> must be inclusive.  </a:t>
            </a:r>
          </a:p>
          <a:p>
            <a:pPr eaLnBrk="1" hangingPunct="1">
              <a:defRPr/>
            </a:pPr>
            <a:r>
              <a:rPr lang="en-US" b="1" smtClean="0"/>
              <a:t>The Academics with Attitude project reflects the entire university’s positive commitment to continuously change to improve teaching and learning.</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z="4200" b="0" smtClean="0">
                <a:solidFill>
                  <a:schemeClr val="folHlink"/>
                </a:solidFill>
              </a:rPr>
              <a:t>All Stakeholders Recognize the </a:t>
            </a:r>
            <a:r>
              <a:rPr lang="en-US" sz="4200" b="0" i="1" smtClean="0">
                <a:solidFill>
                  <a:schemeClr val="folHlink"/>
                </a:solidFill>
              </a:rPr>
              <a:t>Attitude</a:t>
            </a:r>
          </a:p>
        </p:txBody>
      </p:sp>
      <p:sp>
        <p:nvSpPr>
          <p:cNvPr id="5123" name="Rectangle 3"/>
          <p:cNvSpPr>
            <a:spLocks noGrp="1" noRot="1" noChangeArrowheads="1"/>
          </p:cNvSpPr>
          <p:nvPr>
            <p:ph type="body" idx="1"/>
          </p:nvPr>
        </p:nvSpPr>
        <p:spPr/>
        <p:txBody>
          <a:bodyPr/>
          <a:lstStyle/>
          <a:p>
            <a:pPr eaLnBrk="1" hangingPunct="1">
              <a:defRPr/>
            </a:pPr>
            <a:r>
              <a:rPr lang="en-US" b="1" smtClean="0"/>
              <a:t>This </a:t>
            </a:r>
            <a:r>
              <a:rPr lang="en-US" b="1" i="1" smtClean="0">
                <a:solidFill>
                  <a:schemeClr val="folHlink"/>
                </a:solidFill>
              </a:rPr>
              <a:t>attitude</a:t>
            </a:r>
            <a:r>
              <a:rPr lang="en-US" b="1" smtClean="0"/>
              <a:t> is recognition among all stakeholders on campus that social, political, and economic factors in our contemporary society continuously impact and change the profile of young people and the ways they learn, and that the KSU community must respond differently.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sz="4200" b="0" smtClean="0">
                <a:solidFill>
                  <a:schemeClr val="folHlink"/>
                </a:solidFill>
              </a:rPr>
              <a:t>All Stakeholders Comprise the Learning Community</a:t>
            </a:r>
            <a:r>
              <a:rPr lang="en-US" sz="4000" smtClean="0"/>
              <a:t> </a:t>
            </a:r>
          </a:p>
        </p:txBody>
      </p:sp>
      <p:sp>
        <p:nvSpPr>
          <p:cNvPr id="6147" name="Rectangle 3"/>
          <p:cNvSpPr>
            <a:spLocks noGrp="1" noRot="1" noChangeArrowheads="1"/>
          </p:cNvSpPr>
          <p:nvPr>
            <p:ph type="body" idx="1"/>
          </p:nvPr>
        </p:nvSpPr>
        <p:spPr/>
        <p:txBody>
          <a:bodyPr/>
          <a:lstStyle/>
          <a:p>
            <a:pPr eaLnBrk="1" hangingPunct="1">
              <a:buFont typeface="Wingdings" pitchFamily="2" charset="2"/>
              <a:buNone/>
              <a:defRPr/>
            </a:pPr>
            <a:r>
              <a:rPr lang="en-US" b="1" smtClean="0"/>
              <a:t>Our academic community must be ready </a:t>
            </a:r>
          </a:p>
          <a:p>
            <a:pPr lvl="1" eaLnBrk="1" hangingPunct="1">
              <a:defRPr/>
            </a:pPr>
            <a:r>
              <a:rPr lang="en-US" b="1" smtClean="0"/>
              <a:t>to adapt to the new ways that our young adults participate in life and learning, and </a:t>
            </a:r>
          </a:p>
          <a:p>
            <a:pPr lvl="1" eaLnBrk="1" hangingPunct="1">
              <a:defRPr/>
            </a:pPr>
            <a:r>
              <a:rPr lang="en-US" b="1" smtClean="0"/>
              <a:t>to adopt changes in attitude that will foster learning and self actualization.</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914400" y="277813"/>
            <a:ext cx="8001000" cy="1143000"/>
          </a:xfrm>
        </p:spPr>
        <p:txBody>
          <a:bodyPr/>
          <a:lstStyle/>
          <a:p>
            <a:pPr eaLnBrk="1" hangingPunct="1">
              <a:defRPr/>
            </a:pPr>
            <a:r>
              <a:rPr lang="en-US" sz="4200" b="0" smtClean="0">
                <a:solidFill>
                  <a:schemeClr val="folHlink"/>
                </a:solidFill>
              </a:rPr>
              <a:t>Academics With Attitude: Purpose</a:t>
            </a:r>
            <a:endParaRPr lang="en-US" sz="4200" smtClean="0">
              <a:solidFill>
                <a:schemeClr val="folHlink"/>
              </a:solidFill>
            </a:endParaRPr>
          </a:p>
        </p:txBody>
      </p:sp>
      <p:sp>
        <p:nvSpPr>
          <p:cNvPr id="10243" name="Rectangle 3"/>
          <p:cNvSpPr>
            <a:spLocks noGrp="1" noRot="1" noChangeArrowheads="1"/>
          </p:cNvSpPr>
          <p:nvPr>
            <p:ph type="body" idx="1"/>
          </p:nvPr>
        </p:nvSpPr>
        <p:spPr>
          <a:xfrm>
            <a:off x="914400" y="1600200"/>
            <a:ext cx="8229600" cy="4525963"/>
          </a:xfrm>
        </p:spPr>
        <p:txBody>
          <a:bodyPr/>
          <a:lstStyle/>
          <a:p>
            <a:pPr eaLnBrk="1" hangingPunct="1">
              <a:defRPr/>
            </a:pPr>
            <a:r>
              <a:rPr lang="en-US" b="1" smtClean="0"/>
              <a:t>KSU learning community should be actively engaged in the </a:t>
            </a:r>
            <a:r>
              <a:rPr lang="en-US" b="1" smtClean="0">
                <a:solidFill>
                  <a:schemeClr val="folHlink"/>
                </a:solidFill>
              </a:rPr>
              <a:t>development</a:t>
            </a:r>
            <a:r>
              <a:rPr lang="en-US" b="1" smtClean="0"/>
              <a:t>, </a:t>
            </a:r>
            <a:r>
              <a:rPr lang="en-US" b="1" smtClean="0">
                <a:solidFill>
                  <a:schemeClr val="folHlink"/>
                </a:solidFill>
              </a:rPr>
              <a:t>practice</a:t>
            </a:r>
            <a:r>
              <a:rPr lang="en-US" b="1" smtClean="0"/>
              <a:t>, and </a:t>
            </a:r>
            <a:r>
              <a:rPr lang="en-US" b="1" smtClean="0">
                <a:solidFill>
                  <a:schemeClr val="folHlink"/>
                </a:solidFill>
              </a:rPr>
              <a:t>assessment</a:t>
            </a:r>
            <a:r>
              <a:rPr lang="en-US" b="1" smtClean="0"/>
              <a:t> of a developmental-gateway freshman project.</a:t>
            </a:r>
          </a:p>
          <a:p>
            <a:pPr eaLnBrk="1" hangingPunct="1">
              <a:defRPr/>
            </a:pPr>
            <a:r>
              <a:rPr lang="en-US" b="1" smtClean="0"/>
              <a:t>The AWA project should be an interrelated academic program in which students’ academic and cognitive development is supported by the KSU community.</a:t>
            </a:r>
          </a:p>
          <a:p>
            <a:pPr eaLnBrk="1" hangingPunct="1">
              <a:defRPr/>
            </a:pPr>
            <a:endParaRPr lang="en-US" b="1" smtClean="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z="4200" b="0" smtClean="0">
                <a:solidFill>
                  <a:schemeClr val="folHlink"/>
                </a:solidFill>
              </a:rPr>
              <a:t>Academics with Attitude: Design</a:t>
            </a:r>
          </a:p>
        </p:txBody>
      </p:sp>
      <p:sp>
        <p:nvSpPr>
          <p:cNvPr id="12291" name="Rectangle 3"/>
          <p:cNvSpPr>
            <a:spLocks noGrp="1" noRot="1" noChangeArrowheads="1"/>
          </p:cNvSpPr>
          <p:nvPr>
            <p:ph type="body" idx="1"/>
          </p:nvPr>
        </p:nvSpPr>
        <p:spPr/>
        <p:txBody>
          <a:bodyPr/>
          <a:lstStyle/>
          <a:p>
            <a:pPr eaLnBrk="1" hangingPunct="1">
              <a:defRPr/>
            </a:pPr>
            <a:r>
              <a:rPr lang="en-US" b="1" smtClean="0"/>
              <a:t>The KSU “Academics with Attitude” is best conceived as a cycle of university community attitudes that are continuously </a:t>
            </a:r>
            <a:r>
              <a:rPr lang="en-US" b="1" i="1" smtClean="0">
                <a:solidFill>
                  <a:schemeClr val="folHlink"/>
                </a:solidFill>
              </a:rPr>
              <a:t>affective</a:t>
            </a:r>
            <a:r>
              <a:rPr lang="en-US" b="1" i="1" smtClean="0"/>
              <a:t> as well as </a:t>
            </a:r>
            <a:r>
              <a:rPr lang="en-US" b="1" i="1" smtClean="0">
                <a:solidFill>
                  <a:schemeClr val="folHlink"/>
                </a:solidFill>
              </a:rPr>
              <a:t>effective</a:t>
            </a:r>
            <a:r>
              <a:rPr lang="en-US" b="1" i="1" smtClean="0"/>
              <a:t>.</a:t>
            </a:r>
            <a:r>
              <a:rPr lang="en-US" smtClean="0"/>
              <a:t> </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81000" y="503238"/>
            <a:ext cx="8458200" cy="487362"/>
          </a:xfrm>
        </p:spPr>
        <p:txBody>
          <a:bodyPr/>
          <a:lstStyle/>
          <a:p>
            <a:pPr eaLnBrk="1" hangingPunct="1">
              <a:defRPr/>
            </a:pPr>
            <a:r>
              <a:rPr lang="en-US" sz="4000" b="0" smtClean="0"/>
              <a:t/>
            </a:r>
            <a:br>
              <a:rPr lang="en-US" sz="4000" b="0" smtClean="0"/>
            </a:br>
            <a:endParaRPr lang="en-US" sz="4000" b="0" smtClean="0"/>
          </a:p>
        </p:txBody>
      </p:sp>
      <p:graphicFrame>
        <p:nvGraphicFramePr>
          <p:cNvPr id="38915" name="Diagram 3"/>
          <p:cNvGraphicFramePr>
            <a:graphicFrameLocks/>
          </p:cNvGraphicFramePr>
          <p:nvPr>
            <p:ph idx="1"/>
          </p:nvPr>
        </p:nvGraphicFramePr>
        <p:xfrm>
          <a:off x="381000" y="1676400"/>
          <a:ext cx="8458200" cy="5005388"/>
        </p:xfrm>
        <a:graphic>
          <a:graphicData uri="http://schemas.openxmlformats.org/drawingml/2006/compatibility">
            <com:legacyDrawing xmlns:com="http://schemas.openxmlformats.org/drawingml/2006/compatibility" spid="_x0000_s1026"/>
          </a:graphicData>
        </a:graphic>
      </p:graphicFrame>
      <p:sp>
        <p:nvSpPr>
          <p:cNvPr id="1032" name="Text Box 14"/>
          <p:cNvSpPr txBox="1">
            <a:spLocks noChangeArrowheads="1"/>
          </p:cNvSpPr>
          <p:nvPr/>
        </p:nvSpPr>
        <p:spPr bwMode="auto">
          <a:xfrm>
            <a:off x="6575425" y="2735263"/>
            <a:ext cx="184150" cy="366712"/>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1033" name="Text Box 16"/>
          <p:cNvSpPr txBox="1">
            <a:spLocks noChangeArrowheads="1"/>
          </p:cNvSpPr>
          <p:nvPr/>
        </p:nvSpPr>
        <p:spPr bwMode="auto">
          <a:xfrm>
            <a:off x="4365625" y="4800600"/>
            <a:ext cx="18415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38929" name="Text Box 17"/>
          <p:cNvSpPr txBox="1">
            <a:spLocks noChangeArrowheads="1"/>
          </p:cNvSpPr>
          <p:nvPr/>
        </p:nvSpPr>
        <p:spPr bwMode="auto">
          <a:xfrm>
            <a:off x="2895600" y="3962400"/>
            <a:ext cx="3733800" cy="3251200"/>
          </a:xfrm>
          <a:prstGeom prst="rect">
            <a:avLst/>
          </a:prstGeom>
          <a:noFill/>
          <a:ln w="9525">
            <a:noFill/>
            <a:miter lim="800000"/>
            <a:headEnd/>
            <a:tailEnd/>
          </a:ln>
        </p:spPr>
        <p:txBody>
          <a:bodyPr>
            <a:spAutoFit/>
          </a:bodyPr>
          <a:lstStyle/>
          <a:p>
            <a:pPr eaLnBrk="1" hangingPunct="1">
              <a:spcBef>
                <a:spcPct val="20000"/>
              </a:spcBef>
              <a:buClr>
                <a:schemeClr val="folHlink"/>
              </a:buClr>
              <a:buSzPct val="90000"/>
              <a:buFont typeface="Wingdings" pitchFamily="2" charset="2"/>
              <a:buNone/>
            </a:pPr>
            <a:r>
              <a:rPr lang="en-US" b="1"/>
              <a:t>Students committed to continuous acquisition of developmental knowledge, skills, and attitudes needed for promotion to college level courses and programs, active engagement in academic study, academic and personal support programs, and living-learning communities.</a:t>
            </a:r>
          </a:p>
          <a:p>
            <a:pPr eaLnBrk="1" hangingPunct="1">
              <a:spcBef>
                <a:spcPct val="50000"/>
              </a:spcBef>
            </a:pPr>
            <a:endParaRPr lang="en-US"/>
          </a:p>
        </p:txBody>
      </p:sp>
      <p:sp>
        <p:nvSpPr>
          <p:cNvPr id="38930" name="Text Box 18"/>
          <p:cNvSpPr txBox="1">
            <a:spLocks noChangeArrowheads="1"/>
          </p:cNvSpPr>
          <p:nvPr/>
        </p:nvSpPr>
        <p:spPr bwMode="auto">
          <a:xfrm>
            <a:off x="5943600" y="2133600"/>
            <a:ext cx="3048000" cy="1465263"/>
          </a:xfrm>
          <a:prstGeom prst="rect">
            <a:avLst/>
          </a:prstGeom>
          <a:noFill/>
          <a:ln w="9525">
            <a:noFill/>
            <a:miter lim="800000"/>
            <a:headEnd/>
            <a:tailEnd/>
          </a:ln>
        </p:spPr>
        <p:txBody>
          <a:bodyPr>
            <a:spAutoFit/>
          </a:bodyPr>
          <a:lstStyle/>
          <a:p>
            <a:pPr eaLnBrk="1" hangingPunct="1">
              <a:spcBef>
                <a:spcPct val="50000"/>
              </a:spcBef>
            </a:pPr>
            <a:r>
              <a:rPr lang="en-US" b="1"/>
              <a:t>Administration and staff committed to continuous, positive, constructive funding and support of developmental education.</a:t>
            </a:r>
          </a:p>
        </p:txBody>
      </p:sp>
      <p:sp>
        <p:nvSpPr>
          <p:cNvPr id="1036" name="Rectangle 22"/>
          <p:cNvSpPr>
            <a:spLocks noChangeArrowheads="1"/>
          </p:cNvSpPr>
          <p:nvPr/>
        </p:nvSpPr>
        <p:spPr bwMode="auto">
          <a:xfrm>
            <a:off x="685800" y="457200"/>
            <a:ext cx="8305800" cy="701675"/>
          </a:xfrm>
          <a:prstGeom prst="rect">
            <a:avLst/>
          </a:prstGeom>
          <a:noFill/>
          <a:ln w="9525">
            <a:noFill/>
            <a:miter lim="800000"/>
            <a:headEnd/>
            <a:tailEnd/>
          </a:ln>
        </p:spPr>
        <p:txBody>
          <a:bodyPr>
            <a:spAutoFit/>
          </a:bodyPr>
          <a:lstStyle/>
          <a:p>
            <a:pPr eaLnBrk="1" hangingPunct="1"/>
            <a:r>
              <a:rPr lang="en-US" sz="4000" b="1">
                <a:solidFill>
                  <a:schemeClr val="folHlink"/>
                </a:solidFill>
                <a:latin typeface="Times New Roman" pitchFamily="18" charset="0"/>
              </a:rPr>
              <a:t>Continuous Learning Support Cycle</a:t>
            </a:r>
          </a:p>
        </p:txBody>
      </p:sp>
      <p:sp>
        <p:nvSpPr>
          <p:cNvPr id="38936" name="Text Box 24"/>
          <p:cNvSpPr txBox="1">
            <a:spLocks noChangeArrowheads="1"/>
          </p:cNvSpPr>
          <p:nvPr/>
        </p:nvSpPr>
        <p:spPr bwMode="auto">
          <a:xfrm>
            <a:off x="685800" y="2084388"/>
            <a:ext cx="2590800" cy="1878012"/>
          </a:xfrm>
          <a:prstGeom prst="rect">
            <a:avLst/>
          </a:prstGeom>
          <a:noFill/>
          <a:ln w="9525">
            <a:noFill/>
            <a:miter lim="800000"/>
            <a:headEnd/>
            <a:tailEnd/>
          </a:ln>
        </p:spPr>
        <p:txBody>
          <a:bodyPr>
            <a:spAutoFit/>
          </a:bodyPr>
          <a:lstStyle/>
          <a:p>
            <a:pPr eaLnBrk="1" hangingPunct="1"/>
            <a:r>
              <a:rPr lang="en-US" b="1"/>
              <a:t>Faculty committed</a:t>
            </a:r>
          </a:p>
          <a:p>
            <a:pPr eaLnBrk="1" hangingPunct="1"/>
            <a:r>
              <a:rPr lang="en-US" b="1"/>
              <a:t>to continuous improvement of positive, constructive methods of teaching.</a:t>
            </a:r>
          </a:p>
          <a:p>
            <a:pPr eaLnBrk="1" hangingPunct="1">
              <a:spcBef>
                <a:spcPct val="50000"/>
              </a:spcBef>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8915"/>
                                        </p:tgtEl>
                                        <p:attrNameLst>
                                          <p:attrName>style.visibility</p:attrName>
                                        </p:attrNameLst>
                                      </p:cBhvr>
                                      <p:to>
                                        <p:strVal val="visible"/>
                                      </p:to>
                                    </p:set>
                                    <p:anim calcmode="lin" valueType="num">
                                      <p:cBhvr>
                                        <p:cTn id="7" dur="2000" fill="hold"/>
                                        <p:tgtEl>
                                          <p:spTgt spid="38915"/>
                                        </p:tgtEl>
                                        <p:attrNameLst>
                                          <p:attrName>ppt_w</p:attrName>
                                        </p:attrNameLst>
                                      </p:cBhvr>
                                      <p:tavLst>
                                        <p:tav tm="0">
                                          <p:val>
                                            <p:fltVal val="0"/>
                                          </p:val>
                                        </p:tav>
                                        <p:tav tm="100000">
                                          <p:val>
                                            <p:strVal val="#ppt_w"/>
                                          </p:val>
                                        </p:tav>
                                      </p:tavLst>
                                    </p:anim>
                                    <p:anim calcmode="lin" valueType="num">
                                      <p:cBhvr>
                                        <p:cTn id="8" dur="2000" fill="hold"/>
                                        <p:tgtEl>
                                          <p:spTgt spid="38915"/>
                                        </p:tgtEl>
                                        <p:attrNameLst>
                                          <p:attrName>ppt_h</p:attrName>
                                        </p:attrNameLst>
                                      </p:cBhvr>
                                      <p:tavLst>
                                        <p:tav tm="0">
                                          <p:val>
                                            <p:fltVal val="0"/>
                                          </p:val>
                                        </p:tav>
                                        <p:tav tm="100000">
                                          <p:val>
                                            <p:strVal val="#ppt_h"/>
                                          </p:val>
                                        </p:tav>
                                      </p:tavLst>
                                    </p:anim>
                                    <p:anim calcmode="lin" valueType="num">
                                      <p:cBhvr>
                                        <p:cTn id="9" dur="2000" fill="hold"/>
                                        <p:tgtEl>
                                          <p:spTgt spid="38915"/>
                                        </p:tgtEl>
                                        <p:attrNameLst>
                                          <p:attrName>style.rotation</p:attrName>
                                        </p:attrNameLst>
                                      </p:cBhvr>
                                      <p:tavLst>
                                        <p:tav tm="0">
                                          <p:val>
                                            <p:fltVal val="90"/>
                                          </p:val>
                                        </p:tav>
                                        <p:tav tm="100000">
                                          <p:val>
                                            <p:fltVal val="0"/>
                                          </p:val>
                                        </p:tav>
                                      </p:tavLst>
                                    </p:anim>
                                    <p:animEffect transition="in" filter="fade">
                                      <p:cBhvr>
                                        <p:cTn id="10" dur="2000"/>
                                        <p:tgtEl>
                                          <p:spTgt spid="38915"/>
                                        </p:tgtEl>
                                      </p:cBhvr>
                                    </p:animEffect>
                                  </p:childTnLst>
                                </p:cTn>
                              </p:par>
                            </p:childTnLst>
                          </p:cTn>
                        </p:par>
                        <p:par>
                          <p:cTn id="11" fill="hold" nodeType="afterGroup">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38930"/>
                                        </p:tgtEl>
                                        <p:attrNameLst>
                                          <p:attrName>style.visibility</p:attrName>
                                        </p:attrNameLst>
                                      </p:cBhvr>
                                      <p:to>
                                        <p:strVal val="visible"/>
                                      </p:to>
                                    </p:set>
                                    <p:animEffect transition="in" filter="dissolve">
                                      <p:cBhvr>
                                        <p:cTn id="14" dur="1000"/>
                                        <p:tgtEl>
                                          <p:spTgt spid="38930"/>
                                        </p:tgtEl>
                                      </p:cBhvr>
                                    </p:animEffect>
                                  </p:childTnLst>
                                </p:cTn>
                              </p:par>
                            </p:childTnLst>
                          </p:cTn>
                        </p:par>
                        <p:par>
                          <p:cTn id="15" fill="hold" nodeType="afterGroup">
                            <p:stCondLst>
                              <p:cond delay="3000"/>
                            </p:stCondLst>
                            <p:childTnLst>
                              <p:par>
                                <p:cTn id="16" presetID="9" presetClass="entr" presetSubtype="0" fill="hold" grpId="0" nodeType="afterEffect">
                                  <p:stCondLst>
                                    <p:cond delay="4000"/>
                                  </p:stCondLst>
                                  <p:childTnLst>
                                    <p:set>
                                      <p:cBhvr>
                                        <p:cTn id="17" dur="1" fill="hold">
                                          <p:stCondLst>
                                            <p:cond delay="0"/>
                                          </p:stCondLst>
                                        </p:cTn>
                                        <p:tgtEl>
                                          <p:spTgt spid="38929"/>
                                        </p:tgtEl>
                                        <p:attrNameLst>
                                          <p:attrName>style.visibility</p:attrName>
                                        </p:attrNameLst>
                                      </p:cBhvr>
                                      <p:to>
                                        <p:strVal val="visible"/>
                                      </p:to>
                                    </p:set>
                                    <p:animEffect transition="in" filter="dissolve">
                                      <p:cBhvr>
                                        <p:cTn id="18" dur="1000"/>
                                        <p:tgtEl>
                                          <p:spTgt spid="38929"/>
                                        </p:tgtEl>
                                      </p:cBhvr>
                                    </p:animEffect>
                                  </p:childTnLst>
                                </p:cTn>
                              </p:par>
                            </p:childTnLst>
                          </p:cTn>
                        </p:par>
                        <p:par>
                          <p:cTn id="19" fill="hold" nodeType="afterGroup">
                            <p:stCondLst>
                              <p:cond delay="8000"/>
                            </p:stCondLst>
                            <p:childTnLst>
                              <p:par>
                                <p:cTn id="20" presetID="9" presetClass="entr" presetSubtype="0" fill="hold" grpId="0" nodeType="afterEffect">
                                  <p:stCondLst>
                                    <p:cond delay="4000"/>
                                  </p:stCondLst>
                                  <p:childTnLst>
                                    <p:set>
                                      <p:cBhvr>
                                        <p:cTn id="21" dur="1" fill="hold">
                                          <p:stCondLst>
                                            <p:cond delay="0"/>
                                          </p:stCondLst>
                                        </p:cTn>
                                        <p:tgtEl>
                                          <p:spTgt spid="38936"/>
                                        </p:tgtEl>
                                        <p:attrNameLst>
                                          <p:attrName>style.visibility</p:attrName>
                                        </p:attrNameLst>
                                      </p:cBhvr>
                                      <p:to>
                                        <p:strVal val="visible"/>
                                      </p:to>
                                    </p:set>
                                    <p:animEffect transition="in" filter="dissolve">
                                      <p:cBhvr>
                                        <p:cTn id="22" dur="1000"/>
                                        <p:tgtEl>
                                          <p:spTgt spid="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38915" grpId="0"/>
      <p:bldP spid="38929" grpId="0"/>
      <p:bldP spid="38930" grpId="0"/>
      <p:bldP spid="389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44475"/>
            <a:ext cx="5413375" cy="1431925"/>
          </a:xfrm>
        </p:spPr>
        <p:txBody>
          <a:bodyPr/>
          <a:lstStyle/>
          <a:p>
            <a:pPr>
              <a:defRPr/>
            </a:pPr>
            <a:r>
              <a:rPr lang="en-US" dirty="0" smtClean="0"/>
              <a:t> </a:t>
            </a:r>
            <a:br>
              <a:rPr lang="en-US" dirty="0" smtClean="0"/>
            </a:br>
            <a:r>
              <a:rPr lang="en-US" dirty="0" smtClean="0"/>
              <a:t> </a:t>
            </a:r>
            <a:br>
              <a:rPr lang="en-US" dirty="0" smtClean="0"/>
            </a:br>
            <a:r>
              <a:rPr lang="en-US" dirty="0" smtClean="0"/>
              <a:t>Kentucky State       University</a:t>
            </a:r>
            <a:br>
              <a:rPr lang="en-US" dirty="0" smtClean="0"/>
            </a:b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838200" y="1981200"/>
            <a:ext cx="7848600" cy="990600"/>
          </a:xfrm>
        </p:spPr>
        <p:txBody>
          <a:bodyPr/>
          <a:lstStyle/>
          <a:p>
            <a:pPr>
              <a:defRPr/>
            </a:pPr>
            <a:r>
              <a:rPr lang="en-US" dirty="0" smtClean="0"/>
              <a:t>HBCU</a:t>
            </a:r>
          </a:p>
          <a:p>
            <a:pPr>
              <a:defRPr/>
            </a:pPr>
            <a:r>
              <a:rPr lang="en-US" sz="2800" dirty="0" smtClean="0"/>
              <a:t>Full-time Undergraduate Enrollment ~ 2,106</a:t>
            </a:r>
            <a:r>
              <a:rPr lang="en-US" dirty="0" smtClean="0"/>
              <a:t>	</a:t>
            </a:r>
          </a:p>
          <a:p>
            <a:pPr>
              <a:defRPr/>
            </a:pPr>
            <a:r>
              <a:rPr lang="en-US" dirty="0" smtClean="0"/>
              <a:t>1</a:t>
            </a:r>
            <a:r>
              <a:rPr lang="en-US" baseline="30000" dirty="0" smtClean="0"/>
              <a:t>st</a:t>
            </a:r>
            <a:r>
              <a:rPr lang="en-US" dirty="0" smtClean="0"/>
              <a:t> Generation ~  	1,543           70%</a:t>
            </a:r>
          </a:p>
          <a:p>
            <a:pPr>
              <a:defRPr/>
            </a:pPr>
            <a:r>
              <a:rPr lang="en-US" dirty="0" smtClean="0"/>
              <a:t>Low-Income ~	1,060           39%	</a:t>
            </a:r>
          </a:p>
          <a:p>
            <a:pPr>
              <a:defRPr/>
            </a:pPr>
            <a:r>
              <a:rPr lang="en-US" dirty="0" smtClean="0"/>
              <a:t>Developmental Placement ~    80%</a:t>
            </a:r>
          </a:p>
          <a:p>
            <a:pPr>
              <a:defRPr/>
            </a:pPr>
            <a:r>
              <a:rPr lang="en-US" dirty="0" smtClean="0"/>
              <a:t>Retention  ~	          49%, 52%, 54%</a:t>
            </a:r>
          </a:p>
          <a:p>
            <a:pPr>
              <a:defRPr/>
            </a:pPr>
            <a:r>
              <a:rPr lang="en-US" dirty="0" smtClean="0"/>
              <a:t>Graduation ~ 	  23%, 23%, 25%</a:t>
            </a:r>
          </a:p>
          <a:p>
            <a:pPr lvl="1">
              <a:defRPr/>
            </a:pPr>
            <a:endParaRPr lang="en-US" dirty="0"/>
          </a:p>
        </p:txBody>
      </p:sp>
      <p:pic>
        <p:nvPicPr>
          <p:cNvPr id="5124" name="Picture 3" descr="cid:image002.jpg@01CBDC8E.2C12AFC0"/>
          <p:cNvPicPr>
            <a:picLocks noChangeAspect="1" noChangeArrowheads="1"/>
          </p:cNvPicPr>
          <p:nvPr/>
        </p:nvPicPr>
        <p:blipFill>
          <a:blip r:embed="rId3" r:link="rId4" cstate="print"/>
          <a:srcRect/>
          <a:stretch>
            <a:fillRect/>
          </a:stretch>
        </p:blipFill>
        <p:spPr bwMode="auto">
          <a:xfrm>
            <a:off x="838200" y="228600"/>
            <a:ext cx="2057400" cy="1524000"/>
          </a:xfrm>
          <a:prstGeom prst="rect">
            <a:avLst/>
          </a:prstGeom>
          <a:noFill/>
          <a:ln w="9525">
            <a:noFill/>
            <a:miter lim="800000"/>
            <a:headEnd/>
            <a:tailEnd/>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200" b="0" smtClean="0"/>
              <a:t>Faculty </a:t>
            </a:r>
            <a:r>
              <a:rPr lang="en-US" sz="4200" b="0" i="1" smtClean="0"/>
              <a:t>attitude</a:t>
            </a:r>
            <a:r>
              <a:rPr lang="en-US" sz="4200" b="0" smtClean="0"/>
              <a:t> is continuously committed to</a:t>
            </a:r>
            <a:r>
              <a:rPr lang="en-US" sz="4000" smtClean="0"/>
              <a:t> </a:t>
            </a:r>
          </a:p>
        </p:txBody>
      </p:sp>
      <p:sp>
        <p:nvSpPr>
          <p:cNvPr id="20483" name="Rectangle 3"/>
          <p:cNvSpPr>
            <a:spLocks noGrp="1" noRot="1" noChangeArrowheads="1"/>
          </p:cNvSpPr>
          <p:nvPr>
            <p:ph type="body" idx="1"/>
          </p:nvPr>
        </p:nvSpPr>
        <p:spPr/>
        <p:txBody>
          <a:bodyPr/>
          <a:lstStyle/>
          <a:p>
            <a:pPr eaLnBrk="1" hangingPunct="1">
              <a:defRPr/>
            </a:pPr>
            <a:r>
              <a:rPr lang="en-US" b="1" smtClean="0"/>
              <a:t>leading the change.</a:t>
            </a:r>
          </a:p>
          <a:p>
            <a:pPr eaLnBrk="1" hangingPunct="1">
              <a:defRPr/>
            </a:pPr>
            <a:r>
              <a:rPr lang="en-US" b="1" smtClean="0"/>
              <a:t> improvement of positive, constructive methods of teaching </a:t>
            </a:r>
            <a:r>
              <a:rPr lang="en-US" b="1" i="1" smtClean="0"/>
              <a:t>that improve students’ engagement in learning.  </a:t>
            </a:r>
            <a:endParaRPr lang="en-US" b="1" smtClean="0"/>
          </a:p>
          <a:p>
            <a:pPr eaLnBrk="1" hangingPunct="1">
              <a:defRPr/>
            </a:pPr>
            <a:r>
              <a:rPr lang="en-US" b="1" smtClean="0"/>
              <a:t>engaging students in learning through engaged teaching.</a:t>
            </a:r>
            <a:r>
              <a:rPr lang="en-US" b="1" i="1" smtClean="0"/>
              <a:t> </a:t>
            </a:r>
          </a:p>
          <a:p>
            <a:pPr algn="ctr" eaLnBrk="1" hangingPunct="1">
              <a:defRPr/>
            </a:pPr>
            <a:endParaRPr lang="en-US" i="1" smtClean="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914400" y="228600"/>
            <a:ext cx="7772400" cy="1143000"/>
          </a:xfrm>
        </p:spPr>
        <p:txBody>
          <a:bodyPr/>
          <a:lstStyle/>
          <a:p>
            <a:pPr eaLnBrk="1" hangingPunct="1">
              <a:defRPr/>
            </a:pPr>
            <a:r>
              <a:rPr lang="en-US" sz="4200" b="0" smtClean="0"/>
              <a:t>Student </a:t>
            </a:r>
            <a:r>
              <a:rPr lang="en-US" sz="4200" b="0" i="1" smtClean="0"/>
              <a:t>attitude</a:t>
            </a:r>
            <a:r>
              <a:rPr lang="en-US" sz="4200" b="0" smtClean="0"/>
              <a:t> is continuously committed to</a:t>
            </a:r>
            <a:r>
              <a:rPr lang="en-US" sz="4000" b="0" smtClean="0"/>
              <a:t> </a:t>
            </a:r>
          </a:p>
        </p:txBody>
      </p:sp>
      <p:sp>
        <p:nvSpPr>
          <p:cNvPr id="18435" name="Rectangle 3"/>
          <p:cNvSpPr>
            <a:spLocks noGrp="1" noRot="1" noChangeArrowheads="1"/>
          </p:cNvSpPr>
          <p:nvPr>
            <p:ph type="body" idx="1"/>
          </p:nvPr>
        </p:nvSpPr>
        <p:spPr/>
        <p:txBody>
          <a:bodyPr/>
          <a:lstStyle/>
          <a:p>
            <a:pPr eaLnBrk="1" hangingPunct="1">
              <a:lnSpc>
                <a:spcPct val="90000"/>
              </a:lnSpc>
              <a:defRPr/>
            </a:pPr>
            <a:r>
              <a:rPr lang="en-US" smtClean="0"/>
              <a:t> </a:t>
            </a:r>
            <a:r>
              <a:rPr lang="en-US" b="1" smtClean="0"/>
              <a:t>active engagement in academic study,</a:t>
            </a:r>
          </a:p>
          <a:p>
            <a:pPr eaLnBrk="1" hangingPunct="1">
              <a:lnSpc>
                <a:spcPct val="90000"/>
              </a:lnSpc>
              <a:defRPr/>
            </a:pPr>
            <a:r>
              <a:rPr lang="en-US" b="1" smtClean="0"/>
              <a:t> instructional support programs;</a:t>
            </a:r>
          </a:p>
          <a:p>
            <a:pPr eaLnBrk="1" hangingPunct="1">
              <a:lnSpc>
                <a:spcPct val="90000"/>
              </a:lnSpc>
              <a:defRPr/>
            </a:pPr>
            <a:r>
              <a:rPr lang="en-US" b="1" smtClean="0"/>
              <a:t>academic advising; </a:t>
            </a:r>
          </a:p>
          <a:p>
            <a:pPr eaLnBrk="1" hangingPunct="1">
              <a:lnSpc>
                <a:spcPct val="90000"/>
              </a:lnSpc>
              <a:defRPr/>
            </a:pPr>
            <a:r>
              <a:rPr lang="en-US" b="1" smtClean="0"/>
              <a:t>personal counseling programs;</a:t>
            </a:r>
          </a:p>
          <a:p>
            <a:pPr eaLnBrk="1" hangingPunct="1">
              <a:lnSpc>
                <a:spcPct val="90000"/>
              </a:lnSpc>
              <a:defRPr/>
            </a:pPr>
            <a:r>
              <a:rPr lang="en-US" b="1" smtClean="0"/>
              <a:t>living-learning communities; and</a:t>
            </a:r>
          </a:p>
          <a:p>
            <a:pPr eaLnBrk="1" hangingPunct="1">
              <a:lnSpc>
                <a:spcPct val="90000"/>
              </a:lnSpc>
              <a:defRPr/>
            </a:pPr>
            <a:r>
              <a:rPr lang="en-US" b="1" smtClean="0"/>
              <a:t>acquisition of developmental knowledge, skills, and attitudes needed for promotion to college level courses and programs.</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533400" y="685800"/>
            <a:ext cx="8229600" cy="1554163"/>
          </a:xfrm>
        </p:spPr>
        <p:txBody>
          <a:bodyPr/>
          <a:lstStyle/>
          <a:p>
            <a:pPr eaLnBrk="1" hangingPunct="1">
              <a:defRPr/>
            </a:pPr>
            <a:r>
              <a:rPr lang="en-US" sz="4200" b="0" smtClean="0"/>
              <a:t>Administration and staff </a:t>
            </a:r>
            <a:r>
              <a:rPr lang="en-US" sz="4200" b="0" i="1" smtClean="0"/>
              <a:t>attitudes</a:t>
            </a:r>
            <a:r>
              <a:rPr lang="en-US" sz="4200" b="0" smtClean="0"/>
              <a:t/>
            </a:r>
            <a:br>
              <a:rPr lang="en-US" sz="4200" b="0" smtClean="0"/>
            </a:br>
            <a:r>
              <a:rPr lang="en-US" sz="4200" b="0" smtClean="0"/>
              <a:t>are continuously committed to</a:t>
            </a:r>
            <a:r>
              <a:rPr lang="en-US" sz="4000" smtClean="0"/>
              <a:t>  </a:t>
            </a:r>
          </a:p>
        </p:txBody>
      </p:sp>
      <p:sp>
        <p:nvSpPr>
          <p:cNvPr id="22531" name="Rectangle 3"/>
          <p:cNvSpPr>
            <a:spLocks noGrp="1" noRot="1" noChangeArrowheads="1"/>
          </p:cNvSpPr>
          <p:nvPr>
            <p:ph type="body" idx="1"/>
          </p:nvPr>
        </p:nvSpPr>
        <p:spPr>
          <a:xfrm>
            <a:off x="1450975" y="3276600"/>
            <a:ext cx="7693025" cy="3768725"/>
          </a:xfrm>
        </p:spPr>
        <p:txBody>
          <a:bodyPr/>
          <a:lstStyle/>
          <a:p>
            <a:pPr eaLnBrk="1" hangingPunct="1">
              <a:defRPr/>
            </a:pPr>
            <a:r>
              <a:rPr lang="en-US" b="1" smtClean="0"/>
              <a:t>continuous positive, constructive funding, and</a:t>
            </a:r>
          </a:p>
          <a:p>
            <a:pPr eaLnBrk="1" hangingPunct="1">
              <a:defRPr/>
            </a:pPr>
            <a:r>
              <a:rPr lang="en-US" b="1" smtClean="0"/>
              <a:t>useful, proactive support of developmental education. </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“Kick-Off”</a:t>
            </a:r>
            <a:br>
              <a:rPr lang="en-US" dirty="0" smtClean="0"/>
            </a:br>
            <a:r>
              <a:rPr lang="en-US" dirty="0" smtClean="0"/>
              <a:t>	Presidential Support</a:t>
            </a:r>
            <a:endParaRPr lang="en-US" dirty="0"/>
          </a:p>
        </p:txBody>
      </p:sp>
      <p:pic>
        <p:nvPicPr>
          <p:cNvPr id="25603" name="Content Placeholder 3" descr="1 014.jpg"/>
          <p:cNvPicPr>
            <a:picLocks noGrp="1" noChangeAspect="1"/>
          </p:cNvPicPr>
          <p:nvPr>
            <p:ph idx="1"/>
          </p:nvPr>
        </p:nvPicPr>
        <p:blipFill>
          <a:blip r:embed="rId3" cstate="print"/>
          <a:srcRect/>
          <a:stretch>
            <a:fillRect/>
          </a:stretch>
        </p:blipFill>
        <p:spPr>
          <a:xfrm>
            <a:off x="1698625" y="1905000"/>
            <a:ext cx="6286500" cy="4191000"/>
          </a:xfr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Student Awareness</a:t>
            </a:r>
            <a:endParaRPr lang="en-US" dirty="0"/>
          </a:p>
        </p:txBody>
      </p:sp>
      <p:pic>
        <p:nvPicPr>
          <p:cNvPr id="26627" name="Picture 2" descr="D:\QEP rally\1 019.jpg"/>
          <p:cNvPicPr>
            <a:picLocks noGrp="1" noChangeAspect="1" noChangeArrowheads="1"/>
          </p:cNvPicPr>
          <p:nvPr>
            <p:ph idx="1"/>
          </p:nvPr>
        </p:nvPicPr>
        <p:blipFill>
          <a:blip r:embed="rId3" cstate="print"/>
          <a:srcRect/>
          <a:stretch>
            <a:fillRect/>
          </a:stretch>
        </p:blipFill>
        <p:spPr>
          <a:xfrm>
            <a:off x="990600" y="1981200"/>
            <a:ext cx="3771900" cy="2514600"/>
          </a:xfrm>
          <a:noFill/>
        </p:spPr>
      </p:pic>
      <p:pic>
        <p:nvPicPr>
          <p:cNvPr id="26628" name="Picture 4" descr="1 002.jpg"/>
          <p:cNvPicPr>
            <a:picLocks noChangeAspect="1"/>
          </p:cNvPicPr>
          <p:nvPr/>
        </p:nvPicPr>
        <p:blipFill>
          <a:blip r:embed="rId4" cstate="print"/>
          <a:srcRect/>
          <a:stretch>
            <a:fillRect/>
          </a:stretch>
        </p:blipFill>
        <p:spPr bwMode="auto">
          <a:xfrm>
            <a:off x="5562600" y="2209800"/>
            <a:ext cx="2641600" cy="3962400"/>
          </a:xfrm>
          <a:prstGeom prst="rect">
            <a:avLst/>
          </a:prstGeom>
          <a:noFill/>
          <a:ln w="9525">
            <a:noFill/>
            <a:miter lim="800000"/>
            <a:headEnd/>
            <a:tailEnd/>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Faculty/Staff Participation</a:t>
            </a:r>
            <a:endParaRPr lang="en-US" dirty="0"/>
          </a:p>
        </p:txBody>
      </p:sp>
      <p:pic>
        <p:nvPicPr>
          <p:cNvPr id="27651" name="Content Placeholder 3" descr="1 008.jpg"/>
          <p:cNvPicPr>
            <a:picLocks noGrp="1" noChangeAspect="1"/>
          </p:cNvPicPr>
          <p:nvPr>
            <p:ph idx="1"/>
          </p:nvPr>
        </p:nvPicPr>
        <p:blipFill>
          <a:blip r:embed="rId3" cstate="print"/>
          <a:srcRect/>
          <a:stretch>
            <a:fillRect/>
          </a:stretch>
        </p:blipFill>
        <p:spPr>
          <a:xfrm>
            <a:off x="1676400" y="1600200"/>
            <a:ext cx="5449888" cy="4191000"/>
          </a:xfrm>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104451" name="Rectangle 3"/>
          <p:cNvSpPr>
            <a:spLocks noGrp="1" noRot="1" noChangeArrowheads="1"/>
          </p:cNvSpPr>
          <p:nvPr>
            <p:ph type="title" idx="4294967295"/>
          </p:nvPr>
        </p:nvSpPr>
        <p:spPr>
          <a:xfrm>
            <a:off x="304800" y="228600"/>
            <a:ext cx="8382000" cy="3095625"/>
          </a:xfrm>
        </p:spPr>
        <p:txBody>
          <a:bodyPr lIns="90000" tIns="46800" rIns="90000" bIns="46800" anchor="t"/>
          <a:lstStyle/>
          <a:p>
            <a:pPr defTabSz="457200" eaLnBrk="1" hangingPunct="1">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7200" smtClean="0">
                <a:solidFill>
                  <a:srgbClr val="FFFF66"/>
                </a:solidFill>
                <a:cs typeface="Lucida Sans Unicode" pitchFamily="34" charset="0"/>
              </a:rPr>
              <a:t>		</a:t>
            </a:r>
            <a:r>
              <a:rPr lang="en-US" sz="7200" smtClean="0">
                <a:solidFill>
                  <a:srgbClr val="000000"/>
                </a:solidFill>
                <a:effectLst>
                  <a:outerShdw blurRad="38100" dist="38100" dir="2700000" algn="tl">
                    <a:srgbClr val="FFFFFF"/>
                  </a:outerShdw>
                </a:effectLst>
                <a:cs typeface="Lucida Sans Unicode" pitchFamily="34" charset="0"/>
              </a:rPr>
              <a:t>UNV 101 </a:t>
            </a:r>
            <a:br>
              <a:rPr lang="en-US" sz="7200" smtClean="0">
                <a:solidFill>
                  <a:srgbClr val="000000"/>
                </a:solidFill>
                <a:effectLst>
                  <a:outerShdw blurRad="38100" dist="38100" dir="2700000" algn="tl">
                    <a:srgbClr val="FFFFFF"/>
                  </a:outerShdw>
                </a:effectLst>
                <a:cs typeface="Lucida Sans Unicode" pitchFamily="34" charset="0"/>
              </a:rPr>
            </a:br>
            <a:r>
              <a:rPr lang="en-US" sz="6000" smtClean="0">
                <a:solidFill>
                  <a:srgbClr val="000000"/>
                </a:solidFill>
                <a:effectLst>
                  <a:outerShdw blurRad="38100" dist="38100" dir="2700000" algn="tl">
                    <a:srgbClr val="FFFFFF"/>
                  </a:outerShdw>
                </a:effectLst>
                <a:cs typeface="Lucida Sans Unicode" pitchFamily="34" charset="0"/>
              </a:rPr>
              <a:t>Professor/Advisor 				Model</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Rot="1" noChangeArrowheads="1"/>
          </p:cNvSpPr>
          <p:nvPr>
            <p:ph type="title" idx="4294967295"/>
          </p:nvPr>
        </p:nvSpPr>
        <p:spPr/>
        <p:txBody>
          <a:bodyPr/>
          <a:lstStyle/>
          <a:p>
            <a:pPr eaLnBrk="1" hangingPunct="1">
              <a:defRPr/>
            </a:pPr>
            <a:r>
              <a:rPr lang="en-US" sz="7200" b="0" dirty="0" smtClean="0">
                <a:latin typeface="Arial Rounded MT Bold" pitchFamily="34" charset="0"/>
              </a:rPr>
              <a:t>UNV 101</a:t>
            </a:r>
            <a:endParaRPr lang="en-US" sz="7200" dirty="0" smtClean="0">
              <a:latin typeface="Arial Rounded MT Bold" pitchFamily="34" charset="0"/>
            </a:endParaRPr>
          </a:p>
        </p:txBody>
      </p:sp>
      <p:sp>
        <p:nvSpPr>
          <p:cNvPr id="83971" name="Rectangle 3"/>
          <p:cNvSpPr>
            <a:spLocks noGrp="1" noRot="1" noChangeArrowheads="1"/>
          </p:cNvSpPr>
          <p:nvPr>
            <p:ph type="body" idx="4294967295"/>
          </p:nvPr>
        </p:nvSpPr>
        <p:spPr/>
        <p:txBody>
          <a:bodyPr/>
          <a:lstStyle/>
          <a:p>
            <a:pPr eaLnBrk="1" hangingPunct="1">
              <a:lnSpc>
                <a:spcPct val="90000"/>
              </a:lnSpc>
              <a:buFont typeface="Wingdings" pitchFamily="2" charset="2"/>
              <a:buNone/>
              <a:defRPr/>
            </a:pPr>
            <a:endParaRPr lang="en-US" sz="5400" b="1" smtClean="0"/>
          </a:p>
          <a:p>
            <a:pPr eaLnBrk="1" hangingPunct="1">
              <a:lnSpc>
                <a:spcPct val="90000"/>
              </a:lnSpc>
              <a:buFont typeface="Wingdings" pitchFamily="2" charset="2"/>
              <a:buNone/>
              <a:defRPr/>
            </a:pPr>
            <a:r>
              <a:rPr lang="en-US" sz="5400" b="1" smtClean="0"/>
              <a:t>…. the hub course for all incoming freshmen enrolled in at least one developmental course</a:t>
            </a:r>
            <a:endParaRPr lang="en-US"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1000"/>
                                        <p:tgtEl>
                                          <p:spTgt spid="83970"/>
                                        </p:tgtEl>
                                      </p:cBhvr>
                                    </p:animEffect>
                                    <p:anim calcmode="lin" valueType="num">
                                      <p:cBhvr>
                                        <p:cTn id="8" dur="1000" fill="hold"/>
                                        <p:tgtEl>
                                          <p:spTgt spid="83970"/>
                                        </p:tgtEl>
                                        <p:attrNameLst>
                                          <p:attrName>ppt_x</p:attrName>
                                        </p:attrNameLst>
                                      </p:cBhvr>
                                      <p:tavLst>
                                        <p:tav tm="0">
                                          <p:val>
                                            <p:strVal val="#ppt_x"/>
                                          </p:val>
                                        </p:tav>
                                        <p:tav tm="100000">
                                          <p:val>
                                            <p:strVal val="#ppt_x"/>
                                          </p:val>
                                        </p:tav>
                                      </p:tavLst>
                                    </p:anim>
                                    <p:anim calcmode="lin" valueType="num">
                                      <p:cBhvr>
                                        <p:cTn id="9" dur="898" decel="100000" fill="hold"/>
                                        <p:tgtEl>
                                          <p:spTgt spid="839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39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3971">
                                            <p:txEl>
                                              <p:pRg st="1" end="1"/>
                                            </p:txEl>
                                          </p:spTgt>
                                        </p:tgtEl>
                                        <p:attrNameLst>
                                          <p:attrName>style.visibility</p:attrName>
                                        </p:attrNameLst>
                                      </p:cBhvr>
                                      <p:to>
                                        <p:strVal val="visible"/>
                                      </p:to>
                                    </p:set>
                                    <p:animEffect transition="in" filter="fade">
                                      <p:cBhvr>
                                        <p:cTn id="15" dur="1000"/>
                                        <p:tgtEl>
                                          <p:spTgt spid="83971">
                                            <p:txEl>
                                              <p:pRg st="1" end="1"/>
                                            </p:txEl>
                                          </p:spTgt>
                                        </p:tgtEl>
                                      </p:cBhvr>
                                    </p:animEffect>
                                    <p:anim calcmode="lin" valueType="num">
                                      <p:cBhvr>
                                        <p:cTn id="16"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397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397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idx="4294967295"/>
          </p:nvPr>
        </p:nvSpPr>
        <p:spPr/>
        <p:txBody>
          <a:bodyPr/>
          <a:lstStyle/>
          <a:p>
            <a:pPr eaLnBrk="1" hangingPunct="1">
              <a:defRPr/>
            </a:pPr>
            <a:r>
              <a:rPr lang="en-US" dirty="0" smtClean="0">
                <a:latin typeface="Arial Rounded MT Bold" pitchFamily="34" charset="0"/>
              </a:rPr>
              <a:t>Our Underlying Premise….</a:t>
            </a:r>
          </a:p>
        </p:txBody>
      </p:sp>
      <p:sp>
        <p:nvSpPr>
          <p:cNvPr id="84995" name="Rectangle 3"/>
          <p:cNvSpPr>
            <a:spLocks noGrp="1" noRot="1" noChangeArrowheads="1"/>
          </p:cNvSpPr>
          <p:nvPr>
            <p:ph type="body" idx="4294967295"/>
          </p:nvPr>
        </p:nvSpPr>
        <p:spPr/>
        <p:txBody>
          <a:bodyPr/>
          <a:lstStyle/>
          <a:p>
            <a:pPr eaLnBrk="1" hangingPunct="1">
              <a:defRPr/>
            </a:pPr>
            <a:r>
              <a:rPr lang="en-US" dirty="0" smtClean="0"/>
              <a:t>Student engagement binds students to each other ...</a:t>
            </a:r>
          </a:p>
          <a:p>
            <a:pPr eaLnBrk="1" hangingPunct="1">
              <a:defRPr/>
            </a:pPr>
            <a:r>
              <a:rPr lang="en-US" dirty="0" smtClean="0"/>
              <a:t>and to the institution ...</a:t>
            </a:r>
          </a:p>
          <a:p>
            <a:pPr eaLnBrk="1" hangingPunct="1">
              <a:defRPr/>
            </a:pPr>
            <a:r>
              <a:rPr lang="en-US" dirty="0" smtClean="0"/>
              <a:t>and promotes positive attitudes related to meaningful learning activities.</a:t>
            </a:r>
          </a:p>
          <a:p>
            <a:pPr eaLnBrk="1" hangingPunct="1">
              <a:defRPr/>
            </a:pPr>
            <a:endParaRPr lang="en-US" dirty="0" smtClean="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idx="4294967295"/>
          </p:nvPr>
        </p:nvSpPr>
        <p:spPr/>
        <p:txBody>
          <a:bodyPr/>
          <a:lstStyle/>
          <a:p>
            <a:pPr eaLnBrk="1" hangingPunct="1">
              <a:defRPr/>
            </a:pPr>
            <a:r>
              <a:rPr lang="en-US" dirty="0" smtClean="0">
                <a:latin typeface="Arial Rounded MT Bold" pitchFamily="34" charset="0"/>
              </a:rPr>
              <a:t>Basic Goal of UNV 101 </a:t>
            </a:r>
          </a:p>
        </p:txBody>
      </p:sp>
      <p:sp>
        <p:nvSpPr>
          <p:cNvPr id="86019" name="Rectangle 3"/>
          <p:cNvSpPr>
            <a:spLocks noGrp="1" noRot="1" noChangeArrowheads="1"/>
          </p:cNvSpPr>
          <p:nvPr>
            <p:ph type="body" idx="4294967295"/>
          </p:nvPr>
        </p:nvSpPr>
        <p:spPr/>
        <p:txBody>
          <a:bodyPr/>
          <a:lstStyle/>
          <a:p>
            <a:pPr eaLnBrk="1" hangingPunct="1">
              <a:buFont typeface="Wingdings" pitchFamily="2" charset="2"/>
              <a:buNone/>
              <a:defRPr/>
            </a:pPr>
            <a:r>
              <a:rPr lang="en-US" dirty="0" smtClean="0"/>
              <a:t> Through engaging students in a systematic support network of AWA 101 instructors who have a teaching and advising role...</a:t>
            </a:r>
          </a:p>
          <a:p>
            <a:pPr eaLnBrk="1" hangingPunct="1">
              <a:buFont typeface="Wingdings" pitchFamily="2" charset="2"/>
              <a:buNone/>
              <a:defRPr/>
            </a:pPr>
            <a:r>
              <a:rPr lang="en-US" dirty="0" smtClean="0"/>
              <a:t>  students will develop positive attitudes...</a:t>
            </a:r>
          </a:p>
          <a:p>
            <a:pPr eaLnBrk="1" hangingPunct="1">
              <a:buFont typeface="Wingdings" pitchFamily="2" charset="2"/>
              <a:buNone/>
              <a:defRPr/>
            </a:pPr>
            <a:r>
              <a:rPr lang="en-US" dirty="0" smtClean="0"/>
              <a:t>  that lead to </a:t>
            </a:r>
            <a:r>
              <a:rPr lang="en-US" dirty="0" smtClean="0">
                <a:solidFill>
                  <a:srgbClr val="FF9933"/>
                </a:solidFill>
              </a:rPr>
              <a:t>productive behaviors...</a:t>
            </a:r>
          </a:p>
          <a:p>
            <a:pPr eaLnBrk="1" hangingPunct="1">
              <a:buFont typeface="Wingdings" pitchFamily="2" charset="2"/>
              <a:buNone/>
              <a:defRPr/>
            </a:pPr>
            <a:r>
              <a:rPr lang="en-US" dirty="0" smtClean="0">
                <a:solidFill>
                  <a:srgbClr val="FF9933"/>
                </a:solidFill>
              </a:rPr>
              <a:t>  </a:t>
            </a:r>
            <a:r>
              <a:rPr lang="en-US" dirty="0" smtClean="0"/>
              <a:t>that promote academic success. </a:t>
            </a:r>
          </a:p>
          <a:p>
            <a:pPr eaLnBrk="1" hangingPunct="1">
              <a:defRPr/>
            </a:pPr>
            <a:endParaRPr lang="en-US" dirty="0" smtClean="0"/>
          </a:p>
          <a:p>
            <a:pPr eaLnBrk="1" hangingPunct="1">
              <a:defRPr/>
            </a:pPr>
            <a:endParaRPr lang="en-US" dirty="0" smtClean="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idx="4294967295"/>
          </p:nvPr>
        </p:nvSpPr>
        <p:spPr/>
        <p:txBody>
          <a:bodyPr/>
          <a:lstStyle/>
          <a:p>
            <a:pPr eaLnBrk="1" hangingPunct="1">
              <a:defRPr/>
            </a:pPr>
            <a:r>
              <a:rPr lang="en-US" sz="3200" dirty="0" smtClean="0">
                <a:latin typeface="Arial Rounded MT Bold" pitchFamily="34" charset="0"/>
              </a:rPr>
              <a:t>According to Hunter </a:t>
            </a:r>
            <a:r>
              <a:rPr lang="en-US" sz="3200" dirty="0" err="1" smtClean="0">
                <a:latin typeface="Arial Rounded MT Bold" pitchFamily="34" charset="0"/>
              </a:rPr>
              <a:t>Boylan</a:t>
            </a:r>
            <a:r>
              <a:rPr lang="en-US" sz="3200" dirty="0" smtClean="0">
                <a:latin typeface="Arial Rounded MT Bold" pitchFamily="34" charset="0"/>
              </a:rPr>
              <a:t> (1999)  students in developmental courses leave college for several reasons:</a:t>
            </a:r>
            <a:r>
              <a:rPr lang="en-US" sz="3200" dirty="0" smtClean="0"/>
              <a:t/>
            </a:r>
            <a:br>
              <a:rPr lang="en-US" sz="3200" dirty="0" smtClean="0"/>
            </a:br>
            <a:endParaRPr lang="en-US" sz="3200" dirty="0" smtClean="0"/>
          </a:p>
        </p:txBody>
      </p:sp>
      <p:sp>
        <p:nvSpPr>
          <p:cNvPr id="78851" name="Rectangle 3"/>
          <p:cNvSpPr>
            <a:spLocks noGrp="1" noRot="1" noChangeArrowheads="1"/>
          </p:cNvSpPr>
          <p:nvPr>
            <p:ph type="body" idx="4294967295"/>
          </p:nvPr>
        </p:nvSpPr>
        <p:spPr/>
        <p:txBody>
          <a:bodyPr/>
          <a:lstStyle/>
          <a:p>
            <a:pPr eaLnBrk="1" hangingPunct="1">
              <a:lnSpc>
                <a:spcPct val="90000"/>
              </a:lnSpc>
              <a:defRPr/>
            </a:pPr>
            <a:r>
              <a:rPr lang="en-US" sz="2800" smtClean="0"/>
              <a:t>Personal and family problems interfere with attendance.</a:t>
            </a:r>
          </a:p>
          <a:p>
            <a:pPr eaLnBrk="1" hangingPunct="1">
              <a:lnSpc>
                <a:spcPct val="90000"/>
              </a:lnSpc>
              <a:defRPr/>
            </a:pPr>
            <a:r>
              <a:rPr lang="en-US" sz="2800" smtClean="0"/>
              <a:t>They never acquire the skills necessary to pass developmental courses.</a:t>
            </a:r>
          </a:p>
          <a:p>
            <a:pPr eaLnBrk="1" hangingPunct="1">
              <a:lnSpc>
                <a:spcPct val="90000"/>
              </a:lnSpc>
              <a:defRPr/>
            </a:pPr>
            <a:r>
              <a:rPr lang="en-US" sz="2800" smtClean="0"/>
              <a:t>They become bored from or discouraged by having to take developmental courses </a:t>
            </a:r>
          </a:p>
          <a:p>
            <a:pPr eaLnBrk="1" hangingPunct="1">
              <a:lnSpc>
                <a:spcPct val="90000"/>
              </a:lnSpc>
              <a:defRPr/>
            </a:pPr>
            <a:r>
              <a:rPr lang="en-US" sz="2800" smtClean="0"/>
              <a:t>They use up their financial aid by taking developmental courses and fall into increasing levels of debt.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20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fade">
                                      <p:cBhvr>
                                        <p:cTn id="17" dur="2000"/>
                                        <p:tgtEl>
                                          <p:spTgt spid="788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Effect transition="in" filter="fade">
                                      <p:cBhvr>
                                        <p:cTn id="22" dur="2000"/>
                                        <p:tgtEl>
                                          <p:spTgt spid="788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851">
                                            <p:txEl>
                                              <p:pRg st="3" end="3"/>
                                            </p:txEl>
                                          </p:spTgt>
                                        </p:tgtEl>
                                        <p:attrNameLst>
                                          <p:attrName>style.visibility</p:attrName>
                                        </p:attrNameLst>
                                      </p:cBhvr>
                                      <p:to>
                                        <p:strVal val="visible"/>
                                      </p:to>
                                    </p:set>
                                    <p:animEffect transition="in" filter="fade">
                                      <p:cBhvr>
                                        <p:cTn id="27" dur="20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idx="4294967295"/>
          </p:nvPr>
        </p:nvSpPr>
        <p:spPr/>
        <p:txBody>
          <a:bodyPr/>
          <a:lstStyle/>
          <a:p>
            <a:pPr eaLnBrk="1" hangingPunct="1">
              <a:defRPr/>
            </a:pPr>
            <a:r>
              <a:rPr lang="en-US" sz="3600" dirty="0" smtClean="0">
                <a:latin typeface="Arial Rounded MT Bold" pitchFamily="34" charset="0"/>
              </a:rPr>
              <a:t>Like what kind of </a:t>
            </a:r>
            <a:r>
              <a:rPr lang="en-US" sz="3600" dirty="0" smtClean="0">
                <a:solidFill>
                  <a:srgbClr val="FF9933"/>
                </a:solidFill>
                <a:latin typeface="Arial Rounded MT Bold" pitchFamily="34" charset="0"/>
              </a:rPr>
              <a:t>productive behaviors?</a:t>
            </a:r>
          </a:p>
        </p:txBody>
      </p:sp>
      <p:sp>
        <p:nvSpPr>
          <p:cNvPr id="87043" name="Rectangle 3"/>
          <p:cNvSpPr>
            <a:spLocks noGrp="1" noRot="1" noChangeArrowheads="1"/>
          </p:cNvSpPr>
          <p:nvPr>
            <p:ph type="body" idx="4294967295"/>
          </p:nvPr>
        </p:nvSpPr>
        <p:spPr/>
        <p:txBody>
          <a:bodyPr/>
          <a:lstStyle/>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Strong commitment to the goal of graduation</a:t>
            </a:r>
          </a:p>
          <a:p>
            <a:pPr eaLnBrk="1" hangingPunct="1">
              <a:lnSpc>
                <a:spcPct val="80000"/>
              </a:lnSpc>
              <a:defRPr/>
            </a:pPr>
            <a:r>
              <a:rPr lang="en-US" sz="2000" smtClean="0"/>
              <a:t>Realistic view of academic expectations</a:t>
            </a:r>
          </a:p>
          <a:p>
            <a:pPr eaLnBrk="1" hangingPunct="1">
              <a:lnSpc>
                <a:spcPct val="80000"/>
              </a:lnSpc>
              <a:defRPr/>
            </a:pPr>
            <a:r>
              <a:rPr lang="en-US" sz="2000" smtClean="0"/>
              <a:t>High self-efficacy</a:t>
            </a:r>
          </a:p>
          <a:p>
            <a:pPr eaLnBrk="1" hangingPunct="1">
              <a:lnSpc>
                <a:spcPct val="80000"/>
              </a:lnSpc>
              <a:defRPr/>
            </a:pPr>
            <a:r>
              <a:rPr lang="en-US" sz="2000" smtClean="0"/>
              <a:t>Feelings of self-worth</a:t>
            </a:r>
          </a:p>
          <a:p>
            <a:pPr eaLnBrk="1" hangingPunct="1">
              <a:lnSpc>
                <a:spcPct val="80000"/>
              </a:lnSpc>
              <a:defRPr/>
            </a:pPr>
            <a:r>
              <a:rPr lang="en-US" sz="2000" smtClean="0"/>
              <a:t>Internal “locus-of-control”</a:t>
            </a:r>
          </a:p>
          <a:p>
            <a:pPr eaLnBrk="1" hangingPunct="1">
              <a:lnSpc>
                <a:spcPct val="80000"/>
              </a:lnSpc>
              <a:defRPr/>
            </a:pPr>
            <a:r>
              <a:rPr lang="en-US" sz="2000" smtClean="0"/>
              <a:t>Willingness to seek help</a:t>
            </a:r>
          </a:p>
          <a:p>
            <a:pPr eaLnBrk="1" hangingPunct="1">
              <a:lnSpc>
                <a:spcPct val="80000"/>
              </a:lnSpc>
              <a:defRPr/>
            </a:pPr>
            <a:r>
              <a:rPr lang="en-US" sz="2000" smtClean="0"/>
              <a:t>Adaptation to change (e.g. personal growth and development)</a:t>
            </a:r>
          </a:p>
          <a:p>
            <a:pPr eaLnBrk="1" hangingPunct="1">
              <a:lnSpc>
                <a:spcPct val="80000"/>
              </a:lnSpc>
              <a:defRPr/>
            </a:pPr>
            <a:r>
              <a:rPr lang="en-US" sz="2000" smtClean="0"/>
              <a:t>Application of time management principles</a:t>
            </a:r>
          </a:p>
          <a:p>
            <a:pPr eaLnBrk="1" hangingPunct="1">
              <a:lnSpc>
                <a:spcPct val="80000"/>
              </a:lnSpc>
              <a:defRPr/>
            </a:pPr>
            <a:r>
              <a:rPr lang="en-US" sz="2000" smtClean="0"/>
              <a:t>Willingness to address areas of weakness</a:t>
            </a:r>
          </a:p>
          <a:p>
            <a:pPr eaLnBrk="1" hangingPunct="1">
              <a:lnSpc>
                <a:spcPct val="80000"/>
              </a:lnSpc>
              <a:defRPr/>
            </a:pPr>
            <a:r>
              <a:rPr lang="en-US" sz="2000" smtClean="0"/>
              <a:t>Willingness to work with other students (e.g. peer mentors, group study)</a:t>
            </a:r>
          </a:p>
          <a:p>
            <a:pPr eaLnBrk="1" hangingPunct="1">
              <a:lnSpc>
                <a:spcPct val="80000"/>
              </a:lnSpc>
              <a:defRPr/>
            </a:pPr>
            <a:r>
              <a:rPr lang="en-US" sz="2000" smtClean="0"/>
              <a:t>Positive view toward educators and respect for the academic community</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idx="4294967295"/>
          </p:nvPr>
        </p:nvSpPr>
        <p:spPr/>
        <p:txBody>
          <a:bodyPr/>
          <a:lstStyle/>
          <a:p>
            <a:pPr eaLnBrk="1" hangingPunct="1">
              <a:defRPr/>
            </a:pPr>
            <a:r>
              <a:rPr lang="en-US" sz="3600" dirty="0" smtClean="0">
                <a:latin typeface="Arial Rounded MT Bold" pitchFamily="34" charset="0"/>
              </a:rPr>
              <a:t>The UNV 101 Professor/Advisor </a:t>
            </a:r>
            <a:br>
              <a:rPr lang="en-US" sz="3600" dirty="0" smtClean="0">
                <a:latin typeface="Arial Rounded MT Bold" pitchFamily="34" charset="0"/>
              </a:rPr>
            </a:br>
            <a:r>
              <a:rPr lang="en-US" sz="3600" dirty="0" smtClean="0">
                <a:latin typeface="Arial Rounded MT Bold" pitchFamily="34" charset="0"/>
              </a:rPr>
              <a:t>will ….</a:t>
            </a:r>
          </a:p>
        </p:txBody>
      </p:sp>
      <p:sp>
        <p:nvSpPr>
          <p:cNvPr id="89091" name="Rectangle 3"/>
          <p:cNvSpPr>
            <a:spLocks noGrp="1" noRot="1" noChangeArrowheads="1"/>
          </p:cNvSpPr>
          <p:nvPr>
            <p:ph type="body" idx="4294967295"/>
          </p:nvPr>
        </p:nvSpPr>
        <p:spPr>
          <a:xfrm>
            <a:off x="838200" y="1905000"/>
            <a:ext cx="8007350" cy="4419600"/>
          </a:xfrm>
        </p:spPr>
        <p:txBody>
          <a:bodyPr/>
          <a:lstStyle/>
          <a:p>
            <a:pPr eaLnBrk="1" hangingPunct="1">
              <a:lnSpc>
                <a:spcPct val="80000"/>
              </a:lnSpc>
              <a:defRPr/>
            </a:pPr>
            <a:r>
              <a:rPr lang="en-US" sz="2800" dirty="0" smtClean="0"/>
              <a:t>Serve as the student’s UNV 101 </a:t>
            </a:r>
            <a:r>
              <a:rPr lang="en-US" sz="2800" dirty="0" smtClean="0">
                <a:solidFill>
                  <a:srgbClr val="FF9933"/>
                </a:solidFill>
              </a:rPr>
              <a:t>professor</a:t>
            </a:r>
            <a:r>
              <a:rPr lang="en-US" sz="2800" dirty="0" smtClean="0"/>
              <a:t> for one semester</a:t>
            </a:r>
          </a:p>
          <a:p>
            <a:pPr eaLnBrk="1" hangingPunct="1">
              <a:lnSpc>
                <a:spcPct val="80000"/>
              </a:lnSpc>
              <a:defRPr/>
            </a:pPr>
            <a:r>
              <a:rPr lang="en-US" sz="2800" dirty="0" smtClean="0"/>
              <a:t>Serve as the student’s </a:t>
            </a:r>
            <a:r>
              <a:rPr lang="en-US" sz="2800" dirty="0" smtClean="0">
                <a:solidFill>
                  <a:srgbClr val="FF9933"/>
                </a:solidFill>
              </a:rPr>
              <a:t>advisor </a:t>
            </a:r>
            <a:r>
              <a:rPr lang="en-US" sz="2800" dirty="0" smtClean="0"/>
              <a:t>for at least three semesters – when they are no longer your students</a:t>
            </a:r>
          </a:p>
          <a:p>
            <a:pPr eaLnBrk="1" hangingPunct="1">
              <a:lnSpc>
                <a:spcPct val="80000"/>
              </a:lnSpc>
              <a:defRPr/>
            </a:pPr>
            <a:r>
              <a:rPr lang="en-US" sz="2800" dirty="0" smtClean="0"/>
              <a:t>Collaborate with the professors of the developmental classes in the ENG and MAT courses that the student is enrolled in</a:t>
            </a:r>
          </a:p>
          <a:p>
            <a:pPr eaLnBrk="1" hangingPunct="1">
              <a:lnSpc>
                <a:spcPct val="80000"/>
              </a:lnSpc>
              <a:defRPr/>
            </a:pPr>
            <a:r>
              <a:rPr lang="en-US" sz="2800" dirty="0" smtClean="0"/>
              <a:t>Collaborate with Registrar’s Office, Admissions, Financial Aid, Student Life, Residence Life, Advising, Service Learning, Student Affairs, etc.</a:t>
            </a:r>
          </a:p>
          <a:p>
            <a:pPr eaLnBrk="1" hangingPunct="1">
              <a:lnSpc>
                <a:spcPct val="80000"/>
              </a:lnSpc>
              <a:buFont typeface="Wingdings" pitchFamily="2" charset="2"/>
              <a:buNone/>
              <a:defRPr/>
            </a:pPr>
            <a:endParaRPr lang="en-US" sz="2800" dirty="0" smtClean="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idx="4294967295"/>
          </p:nvPr>
        </p:nvSpPr>
        <p:spPr/>
        <p:txBody>
          <a:bodyPr/>
          <a:lstStyle/>
          <a:p>
            <a:pPr eaLnBrk="1" hangingPunct="1">
              <a:defRPr/>
            </a:pPr>
            <a:r>
              <a:rPr lang="en-US" sz="3600" dirty="0" smtClean="0">
                <a:latin typeface="Arial Rounded MT Bold" pitchFamily="34" charset="0"/>
              </a:rPr>
              <a:t>The UNV 101 Professor/Advisor  </a:t>
            </a:r>
            <a:br>
              <a:rPr lang="en-US" sz="3600" dirty="0" smtClean="0">
                <a:latin typeface="Arial Rounded MT Bold" pitchFamily="34" charset="0"/>
              </a:rPr>
            </a:br>
            <a:r>
              <a:rPr lang="en-US" sz="3600" dirty="0" smtClean="0">
                <a:latin typeface="Arial Rounded MT Bold" pitchFamily="34" charset="0"/>
              </a:rPr>
              <a:t>will also….</a:t>
            </a:r>
          </a:p>
        </p:txBody>
      </p:sp>
      <p:sp>
        <p:nvSpPr>
          <p:cNvPr id="90115" name="Rectangle 3"/>
          <p:cNvSpPr>
            <a:spLocks noGrp="1" noRot="1" noChangeArrowheads="1"/>
          </p:cNvSpPr>
          <p:nvPr>
            <p:ph type="body" idx="4294967295"/>
          </p:nvPr>
        </p:nvSpPr>
        <p:spPr/>
        <p:txBody>
          <a:bodyPr/>
          <a:lstStyle/>
          <a:p>
            <a:pPr eaLnBrk="1" hangingPunct="1">
              <a:defRPr/>
            </a:pPr>
            <a:r>
              <a:rPr lang="en-US" sz="2800" dirty="0" smtClean="0"/>
              <a:t>Meet with the AWA Teaching Team weekly to discuss student’s progress for three semesters</a:t>
            </a:r>
          </a:p>
          <a:p>
            <a:pPr eaLnBrk="1" hangingPunct="1">
              <a:defRPr/>
            </a:pPr>
            <a:r>
              <a:rPr lang="en-US" sz="2800" dirty="0" smtClean="0"/>
              <a:t>Meet with the student regularly during the semester to discuss his/her performance</a:t>
            </a:r>
          </a:p>
          <a:p>
            <a:pPr eaLnBrk="1" hangingPunct="1">
              <a:defRPr/>
            </a:pPr>
            <a:r>
              <a:rPr lang="en-US" sz="2800" dirty="0" smtClean="0"/>
              <a:t>Serve as the student’s ombudsman in a variety of situations (Patrick’s situation)</a:t>
            </a:r>
          </a:p>
          <a:p>
            <a:pPr eaLnBrk="1" hangingPunct="1">
              <a:defRPr/>
            </a:pPr>
            <a:r>
              <a:rPr lang="en-US" sz="2800" dirty="0" smtClean="0"/>
              <a:t>Provide information to the student’s parent/guardian as upon request (FERPA)</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35843" name="Rectangle 3"/>
          <p:cNvSpPr>
            <a:spLocks noGrp="1" noRot="1" noChangeArrowheads="1"/>
          </p:cNvSpPr>
          <p:nvPr>
            <p:ph type="title" idx="4294967295"/>
          </p:nvPr>
        </p:nvSpPr>
        <p:spPr>
          <a:xfrm>
            <a:off x="457200" y="288925"/>
            <a:ext cx="8385175" cy="1433513"/>
          </a:xfrm>
          <a:noFill/>
        </p:spPr>
        <p:txBody>
          <a:bodyPr lIns="0" tIns="0" rIns="0" bIns="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6000" smtClean="0">
                <a:solidFill>
                  <a:srgbClr val="000000"/>
                </a:solidFill>
                <a:effectLst/>
              </a:rPr>
              <a:t>Academic Center for Excellence</a:t>
            </a:r>
          </a:p>
        </p:txBody>
      </p:sp>
      <p:sp>
        <p:nvSpPr>
          <p:cNvPr id="35844" name="Rectangle 4"/>
          <p:cNvSpPr>
            <a:spLocks noGrp="1" noRot="1" noChangeArrowheads="1"/>
          </p:cNvSpPr>
          <p:nvPr>
            <p:ph type="body" idx="4294967295"/>
          </p:nvPr>
        </p:nvSpPr>
        <p:spPr>
          <a:xfrm>
            <a:off x="838200" y="1905000"/>
            <a:ext cx="8008938" cy="4192588"/>
          </a:xfrm>
          <a:noFill/>
        </p:spPr>
        <p:txBody>
          <a:bodyPr lIns="0" tIns="0" rIns="0" bIns="0"/>
          <a:lstStyle/>
          <a:p>
            <a:endParaRPr lang="en-US" smtClean="0">
              <a:effectLst/>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idx="4294967295"/>
          </p:nvPr>
        </p:nvSpPr>
        <p:spPr>
          <a:noFill/>
        </p:spPr>
        <p:txBody>
          <a:bodyPr/>
          <a:lstStyle/>
          <a:p>
            <a:r>
              <a:rPr lang="en-US" sz="4200" b="0" smtClean="0">
                <a:effectLst/>
              </a:rPr>
              <a:t>Academic Center for Excellence</a:t>
            </a:r>
          </a:p>
        </p:txBody>
      </p:sp>
      <p:sp>
        <p:nvSpPr>
          <p:cNvPr id="36867" name="Rectangle 3"/>
          <p:cNvSpPr>
            <a:spLocks noGrp="1" noRot="1" noChangeArrowheads="1"/>
          </p:cNvSpPr>
          <p:nvPr>
            <p:ph type="body" idx="4294967295"/>
          </p:nvPr>
        </p:nvSpPr>
        <p:spPr>
          <a:xfrm>
            <a:off x="914400" y="1600200"/>
            <a:ext cx="8229600" cy="4530725"/>
          </a:xfrm>
          <a:noFill/>
        </p:spPr>
        <p:txBody>
          <a:bodyPr/>
          <a:lstStyle/>
          <a:p>
            <a:r>
              <a:rPr lang="en-US" b="1" smtClean="0">
                <a:effectLst/>
              </a:rPr>
              <a:t>80% - 94% Success Rate in Tutored Classes</a:t>
            </a:r>
          </a:p>
          <a:p>
            <a:r>
              <a:rPr lang="en-US" b="1" smtClean="0">
                <a:effectLst/>
              </a:rPr>
              <a:t>One-on-One and Small-Group Supplemental Instruction</a:t>
            </a:r>
          </a:p>
          <a:p>
            <a:r>
              <a:rPr lang="en-US" b="1" smtClean="0">
                <a:effectLst/>
              </a:rPr>
              <a:t>Self- or Faculty-Referred Student Clientele</a:t>
            </a:r>
          </a:p>
          <a:p>
            <a:r>
              <a:rPr lang="en-US" b="1" smtClean="0">
                <a:effectLst/>
              </a:rPr>
              <a:t>Peer Tutors and Professional Instructional Counselors</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a:xfrm>
            <a:off x="914400" y="277813"/>
            <a:ext cx="8229600" cy="1143000"/>
          </a:xfrm>
          <a:noFill/>
        </p:spPr>
        <p:txBody>
          <a:bodyPr/>
          <a:lstStyle/>
          <a:p>
            <a:r>
              <a:rPr lang="en-US" sz="4000" b="0" smtClean="0">
                <a:effectLst/>
              </a:rPr>
              <a:t>Academic Support Characterized by:</a:t>
            </a:r>
            <a:r>
              <a:rPr lang="en-US" sz="4000" smtClean="0">
                <a:effectLst/>
              </a:rPr>
              <a:t> </a:t>
            </a:r>
          </a:p>
        </p:txBody>
      </p:sp>
      <p:sp>
        <p:nvSpPr>
          <p:cNvPr id="37891" name="Rectangle 3"/>
          <p:cNvSpPr>
            <a:spLocks noGrp="1" noRot="1" noChangeArrowheads="1"/>
          </p:cNvSpPr>
          <p:nvPr>
            <p:ph type="body" idx="4294967295"/>
          </p:nvPr>
        </p:nvSpPr>
        <p:spPr>
          <a:noFill/>
        </p:spPr>
        <p:txBody>
          <a:bodyPr/>
          <a:lstStyle/>
          <a:p>
            <a:r>
              <a:rPr lang="en-US" b="1" smtClean="0">
                <a:effectLst/>
              </a:rPr>
              <a:t>Professional Standards</a:t>
            </a:r>
          </a:p>
          <a:p>
            <a:r>
              <a:rPr lang="en-US" b="1" smtClean="0">
                <a:effectLst/>
              </a:rPr>
              <a:t>Critical Thinking Process</a:t>
            </a:r>
          </a:p>
          <a:p>
            <a:r>
              <a:rPr lang="en-US" b="1" smtClean="0">
                <a:effectLst/>
              </a:rPr>
              <a:t>Talent Development/Constructivist Philosophy</a:t>
            </a:r>
          </a:p>
          <a:p>
            <a:r>
              <a:rPr lang="en-US" b="1" smtClean="0">
                <a:effectLst/>
              </a:rPr>
              <a:t>Inductive/Socratic Approach</a:t>
            </a:r>
          </a:p>
          <a:p>
            <a:r>
              <a:rPr lang="en-US" b="1" smtClean="0">
                <a:effectLst/>
              </a:rPr>
              <a:t>Student Engagement and Personal Responsibility</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914400" y="277813"/>
            <a:ext cx="8229600" cy="1143000"/>
          </a:xfrm>
          <a:noFill/>
        </p:spPr>
        <p:txBody>
          <a:bodyPr/>
          <a:lstStyle/>
          <a:p>
            <a:r>
              <a:rPr lang="en-US" sz="4000" b="0" smtClean="0">
                <a:effectLst/>
              </a:rPr>
              <a:t>Academic Support Characterized by:</a:t>
            </a:r>
            <a:endParaRPr lang="en-US" sz="3000" b="0" smtClean="0">
              <a:effectLst/>
            </a:endParaRPr>
          </a:p>
        </p:txBody>
      </p:sp>
      <p:sp>
        <p:nvSpPr>
          <p:cNvPr id="38915" name="Rectangle 3"/>
          <p:cNvSpPr>
            <a:spLocks noGrp="1" noRot="1" noChangeArrowheads="1"/>
          </p:cNvSpPr>
          <p:nvPr>
            <p:ph type="body" idx="4294967295"/>
          </p:nvPr>
        </p:nvSpPr>
        <p:spPr>
          <a:noFill/>
        </p:spPr>
        <p:txBody>
          <a:bodyPr/>
          <a:lstStyle/>
          <a:p>
            <a:pPr>
              <a:buFont typeface="Wingdings" pitchFamily="2" charset="2"/>
              <a:buNone/>
            </a:pPr>
            <a:r>
              <a:rPr lang="en-US" smtClean="0">
                <a:effectLst/>
              </a:rPr>
              <a:t> </a:t>
            </a:r>
            <a:r>
              <a:rPr lang="en-US" sz="2800" smtClean="0">
                <a:effectLst/>
              </a:rPr>
              <a:t>(continued…)</a:t>
            </a:r>
          </a:p>
          <a:p>
            <a:pPr>
              <a:buFont typeface="Wingdings" pitchFamily="2" charset="2"/>
              <a:buNone/>
            </a:pPr>
            <a:endParaRPr lang="en-US" sz="2800" smtClean="0">
              <a:effectLst/>
            </a:endParaRPr>
          </a:p>
          <a:p>
            <a:r>
              <a:rPr lang="en-US" b="1" smtClean="0">
                <a:effectLst/>
              </a:rPr>
              <a:t>Multi-Dimensional Learning Styles</a:t>
            </a:r>
          </a:p>
          <a:p>
            <a:r>
              <a:rPr lang="en-US" b="1" smtClean="0">
                <a:effectLst/>
              </a:rPr>
              <a:t>Faculty and Administrative Support</a:t>
            </a:r>
          </a:p>
          <a:p>
            <a:r>
              <a:rPr lang="en-US" b="1" smtClean="0">
                <a:effectLst/>
              </a:rPr>
              <a:t>Campus-Wide Involvement</a:t>
            </a:r>
          </a:p>
          <a:p>
            <a:r>
              <a:rPr lang="en-US" b="1" smtClean="0">
                <a:effectLst/>
              </a:rPr>
              <a:t>Positive Peer Influence</a:t>
            </a:r>
          </a:p>
          <a:p>
            <a:r>
              <a:rPr lang="en-US" b="1" smtClean="0">
                <a:effectLst/>
              </a:rPr>
              <a:t>Atmosphere of Trust</a:t>
            </a:r>
          </a:p>
        </p:txBody>
      </p:sp>
      <p:sp>
        <p:nvSpPr>
          <p:cNvPr id="38916" name="Text Box 4"/>
          <p:cNvSpPr txBox="1">
            <a:spLocks noChangeArrowheads="1"/>
          </p:cNvSpPr>
          <p:nvPr/>
        </p:nvSpPr>
        <p:spPr bwMode="auto">
          <a:xfrm>
            <a:off x="1905000" y="5715000"/>
            <a:ext cx="9144000" cy="457200"/>
          </a:xfrm>
          <a:prstGeom prst="rect">
            <a:avLst/>
          </a:prstGeom>
          <a:noFill/>
          <a:ln w="9525">
            <a:noFill/>
            <a:miter lim="800000"/>
            <a:headEnd/>
            <a:tailEnd/>
          </a:ln>
        </p:spPr>
        <p:txBody>
          <a:bodyPr>
            <a:spAutoFit/>
          </a:bodyPr>
          <a:lstStyle/>
          <a:p>
            <a:pPr algn="ctr" eaLnBrk="1" hangingPunct="1"/>
            <a:r>
              <a:rPr lang="en-US" sz="2400"/>
              <a:t> </a:t>
            </a:r>
            <a:endParaRPr lang="en-US" sz="2000" b="1" i="1"/>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dirty="0" smtClean="0"/>
              <a:t>“ACE”</a:t>
            </a:r>
            <a:endParaRPr lang="en-US" sz="6600" dirty="0"/>
          </a:p>
        </p:txBody>
      </p:sp>
      <p:pic>
        <p:nvPicPr>
          <p:cNvPr id="39939" name="Table Placeholder 3" descr="DSCN0620.JPG"/>
          <p:cNvPicPr>
            <a:picLocks noGrp="1" noChangeAspect="1"/>
          </p:cNvPicPr>
          <p:nvPr>
            <p:ph type="tbl" idx="1"/>
          </p:nvPr>
        </p:nvPicPr>
        <p:blipFill>
          <a:blip r:embed="rId3" cstate="print"/>
          <a:srcRect/>
          <a:stretch>
            <a:fillRect/>
          </a:stretch>
        </p:blipFill>
        <p:spPr>
          <a:xfrm>
            <a:off x="2047875" y="1905000"/>
            <a:ext cx="5588000" cy="4191000"/>
          </a:xfrm>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85175" cy="1431925"/>
          </a:xfrm>
        </p:spPr>
        <p:txBody>
          <a:bodyPr/>
          <a:lstStyle/>
          <a:p>
            <a:pPr algn="ctr">
              <a:defRPr/>
            </a:pPr>
            <a:r>
              <a:rPr lang="en-US" sz="7200" dirty="0" smtClean="0"/>
              <a:t>“ACE”</a:t>
            </a:r>
            <a:endParaRPr lang="en-US" sz="7200" dirty="0"/>
          </a:p>
        </p:txBody>
      </p:sp>
      <p:pic>
        <p:nvPicPr>
          <p:cNvPr id="40963" name="Table Placeholder 3" descr="ACE.JPG"/>
          <p:cNvPicPr>
            <a:picLocks noGrp="1" noChangeAspect="1"/>
          </p:cNvPicPr>
          <p:nvPr>
            <p:ph type="tbl" idx="1"/>
          </p:nvPr>
        </p:nvPicPr>
        <p:blipFill>
          <a:blip r:embed="rId3" cstate="print"/>
          <a:srcRect/>
          <a:stretch>
            <a:fillRect/>
          </a:stretch>
        </p:blipFill>
        <p:spPr>
          <a:xfrm>
            <a:off x="2047875" y="1905000"/>
            <a:ext cx="5588000" cy="4191000"/>
          </a:xfrm>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idx="4294967295"/>
          </p:nvPr>
        </p:nvSpPr>
        <p:spPr>
          <a:xfrm>
            <a:off x="914400" y="0"/>
            <a:ext cx="8229600" cy="1143000"/>
          </a:xfrm>
          <a:noFill/>
        </p:spPr>
        <p:txBody>
          <a:bodyPr/>
          <a:lstStyle/>
          <a:p>
            <a:r>
              <a:rPr lang="en-US" sz="3200" b="0" smtClean="0">
                <a:effectLst/>
              </a:rPr>
              <a:t>Structural Levels of</a:t>
            </a:r>
            <a:br>
              <a:rPr lang="en-US" sz="3200" b="0" smtClean="0">
                <a:effectLst/>
              </a:rPr>
            </a:br>
            <a:r>
              <a:rPr lang="en-US" sz="3200" b="0" smtClean="0">
                <a:effectLst/>
              </a:rPr>
              <a:t>Learning Improvement Programs</a:t>
            </a:r>
            <a:r>
              <a:rPr lang="en-US" sz="4000" smtClean="0">
                <a:effectLst/>
              </a:rPr>
              <a:t> </a:t>
            </a:r>
          </a:p>
        </p:txBody>
      </p:sp>
      <p:sp>
        <p:nvSpPr>
          <p:cNvPr id="41987" name="Rectangle 3"/>
          <p:cNvSpPr>
            <a:spLocks noGrp="1" noRot="1" noChangeArrowheads="1"/>
          </p:cNvSpPr>
          <p:nvPr>
            <p:ph type="body" idx="4294967295"/>
          </p:nvPr>
        </p:nvSpPr>
        <p:spPr>
          <a:xfrm>
            <a:off x="609600" y="1066800"/>
            <a:ext cx="8229600" cy="3581400"/>
          </a:xfrm>
          <a:noFill/>
        </p:spPr>
        <p:txBody>
          <a:bodyPr/>
          <a:lstStyle/>
          <a:p>
            <a:r>
              <a:rPr lang="en-US" sz="2800" b="1" i="1" smtClean="0">
                <a:solidFill>
                  <a:schemeClr val="hlink"/>
                </a:solidFill>
                <a:effectLst/>
              </a:rPr>
              <a:t>Level I</a:t>
            </a:r>
            <a:r>
              <a:rPr lang="en-US" sz="2800" b="1" smtClean="0">
                <a:effectLst/>
              </a:rPr>
              <a:t>     Stand-alone developmental courses</a:t>
            </a:r>
          </a:p>
          <a:p>
            <a:r>
              <a:rPr lang="en-US" sz="2800" b="1" i="1" smtClean="0">
                <a:solidFill>
                  <a:schemeClr val="hlink"/>
                </a:solidFill>
                <a:effectLst/>
              </a:rPr>
              <a:t>Level II</a:t>
            </a:r>
            <a:r>
              <a:rPr lang="en-US" sz="2800" b="1" smtClean="0">
                <a:effectLst/>
              </a:rPr>
              <a:t>     Learning assistance for individual students expected to seek tutoring </a:t>
            </a:r>
          </a:p>
          <a:p>
            <a:r>
              <a:rPr lang="en-US" sz="2800" b="1" i="1" smtClean="0">
                <a:solidFill>
                  <a:schemeClr val="hlink"/>
                </a:solidFill>
                <a:effectLst/>
              </a:rPr>
              <a:t>Level III</a:t>
            </a:r>
            <a:r>
              <a:rPr lang="en-US" sz="2800" b="1" smtClean="0">
                <a:effectLst/>
              </a:rPr>
              <a:t>    Course-related learning services coordinated through assigned activities</a:t>
            </a:r>
          </a:p>
          <a:p>
            <a:r>
              <a:rPr lang="en-US" sz="2800" b="1" i="1" smtClean="0">
                <a:solidFill>
                  <a:schemeClr val="hlink"/>
                </a:solidFill>
                <a:effectLst/>
              </a:rPr>
              <a:t>Level IV</a:t>
            </a:r>
            <a:r>
              <a:rPr lang="en-US" sz="2800" b="1" smtClean="0">
                <a:effectLst/>
              </a:rPr>
              <a:t>    Comprehensive learning systems such as learning communities</a:t>
            </a:r>
          </a:p>
        </p:txBody>
      </p:sp>
      <p:sp>
        <p:nvSpPr>
          <p:cNvPr id="41988" name="Text Box 4"/>
          <p:cNvSpPr txBox="1">
            <a:spLocks noChangeArrowheads="1"/>
          </p:cNvSpPr>
          <p:nvPr/>
        </p:nvSpPr>
        <p:spPr bwMode="auto">
          <a:xfrm>
            <a:off x="838200" y="5257800"/>
            <a:ext cx="8153400" cy="1311275"/>
          </a:xfrm>
          <a:prstGeom prst="rect">
            <a:avLst/>
          </a:prstGeom>
          <a:noFill/>
          <a:ln w="9525">
            <a:noFill/>
            <a:miter lim="800000"/>
            <a:headEnd/>
            <a:tailEnd/>
          </a:ln>
        </p:spPr>
        <p:txBody>
          <a:bodyPr>
            <a:spAutoFit/>
          </a:bodyPr>
          <a:lstStyle/>
          <a:p>
            <a:pPr algn="ctr" eaLnBrk="1" hangingPunct="1"/>
            <a:r>
              <a:rPr lang="en-US" sz="2800" b="1">
                <a:solidFill>
                  <a:schemeClr val="hlink"/>
                </a:solidFill>
              </a:rPr>
              <a:t>As institutions move from Level I to Level IV, the impact of instructional support increases</a:t>
            </a:r>
            <a:r>
              <a:rPr lang="en-US" sz="2800" i="1">
                <a:solidFill>
                  <a:schemeClr val="hlink"/>
                </a:solidFill>
              </a:rPr>
              <a:t>.</a:t>
            </a:r>
          </a:p>
          <a:p>
            <a:pPr algn="ctr" eaLnBrk="1" hangingPunct="1"/>
            <a:r>
              <a:rPr lang="en-US" sz="2400"/>
              <a:t>Ruth T. Keimig</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p:txBody>
          <a:bodyPr/>
          <a:lstStyle/>
          <a:p>
            <a:pPr eaLnBrk="1" hangingPunct="1">
              <a:defRPr/>
            </a:pPr>
            <a:r>
              <a:rPr lang="en-US" dirty="0" smtClean="0">
                <a:latin typeface="Arial Rounded MT Bold" pitchFamily="34" charset="0"/>
              </a:rPr>
              <a:t>How many students struggle in developmental courses?  </a:t>
            </a:r>
          </a:p>
        </p:txBody>
      </p:sp>
      <p:sp>
        <p:nvSpPr>
          <p:cNvPr id="81923" name="Rectangle 3"/>
          <p:cNvSpPr>
            <a:spLocks noGrp="1" noRot="1" noChangeArrowheads="1"/>
          </p:cNvSpPr>
          <p:nvPr>
            <p:ph type="body" idx="4294967295"/>
          </p:nvPr>
        </p:nvSpPr>
        <p:spPr/>
        <p:txBody>
          <a:bodyPr/>
          <a:lstStyle/>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According to Hoyt (1999), about 30% of students who enroll in developmental courses across the U.S. fail to successfully complete them and then move into regular college classes.  </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But the percentage is greater at KSU.</a:t>
            </a:r>
          </a:p>
          <a:p>
            <a:pPr eaLnBrk="1" hangingPunct="1">
              <a:buFont typeface="Wingdings" pitchFamily="2" charset="2"/>
              <a:buNone/>
              <a:defRPr/>
            </a:pPr>
            <a:endParaRPr lang="en-US" sz="2800" dirty="0" smtClean="0"/>
          </a:p>
          <a:p>
            <a:pPr eaLnBrk="1" hangingPunct="1">
              <a:buFont typeface="Wingdings" pitchFamily="2" charset="2"/>
              <a:buNone/>
              <a:defRPr/>
            </a:pPr>
            <a:endParaRPr lang="en-US" sz="28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fade">
                                      <p:cBhvr>
                                        <p:cTn id="12" dur="20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fade">
                                      <p:cBhvr>
                                        <p:cTn id="17" dur="20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Structure</a:t>
            </a:r>
          </a:p>
        </p:txBody>
      </p:sp>
      <p:sp>
        <p:nvSpPr>
          <p:cNvPr id="52227" name="Rectangle 3"/>
          <p:cNvSpPr>
            <a:spLocks noGrp="1" noRot="1" noChangeArrowheads="1"/>
          </p:cNvSpPr>
          <p:nvPr>
            <p:ph type="body" idx="1"/>
          </p:nvPr>
        </p:nvSpPr>
        <p:spPr>
          <a:xfrm>
            <a:off x="838200" y="1905000"/>
            <a:ext cx="8008938" cy="4192588"/>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Students attend their normal 3 credit hour developmental course in math.</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Student would meet an additional 2 times per week (50 minutes each) for seminars for each course.</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b="1" smtClean="0"/>
          </a:p>
          <a:p>
            <a:pPr marL="341313" indent="-341313" defTabSz="457200" eaLnBrk="1" hangingPunct="1">
              <a:buClrTx/>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mtClean="0"/>
          </a:p>
          <a:p>
            <a:pPr marL="341313" indent="-341313" defTabSz="457200" eaLnBrk="1" hangingPunct="1">
              <a:buClrTx/>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mtClean="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i="1" dirty="0" smtClean="0"/>
              <a:t>Strengths</a:t>
            </a:r>
            <a:endParaRPr lang="en-US" sz="6600" i="1" dirty="0"/>
          </a:p>
        </p:txBody>
      </p:sp>
      <p:sp>
        <p:nvSpPr>
          <p:cNvPr id="3" name="Content Placeholder 2"/>
          <p:cNvSpPr>
            <a:spLocks noGrp="1"/>
          </p:cNvSpPr>
          <p:nvPr>
            <p:ph idx="1"/>
          </p:nvPr>
        </p:nvSpPr>
        <p:spPr/>
        <p:txBody>
          <a:bodyPr/>
          <a:lstStyle/>
          <a:p>
            <a:pPr>
              <a:defRPr/>
            </a:pPr>
            <a:endParaRPr lang="en-US" dirty="0" smtClean="0"/>
          </a:p>
          <a:p>
            <a:pPr>
              <a:defRPr/>
            </a:pPr>
            <a:endParaRPr lang="en-US" dirty="0" smtClean="0"/>
          </a:p>
          <a:p>
            <a:pPr>
              <a:defRPr/>
            </a:pPr>
            <a:r>
              <a:rPr lang="en-US" sz="6000" dirty="0" smtClean="0">
                <a:solidFill>
                  <a:schemeClr val="tx2">
                    <a:lumMod val="75000"/>
                  </a:schemeClr>
                </a:solidFill>
              </a:rPr>
              <a:t>There were many…</a:t>
            </a:r>
            <a:endParaRPr lang="en-US" sz="6000" dirty="0">
              <a:solidFill>
                <a:schemeClr val="tx2">
                  <a:lumMod val="75000"/>
                </a:schemeClr>
              </a:solidFill>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5" name="Rectangle 31"/>
          <p:cNvSpPr>
            <a:spLocks noGrp="1" noRot="1" noChangeArrowheads="1"/>
          </p:cNvSpPr>
          <p:nvPr>
            <p:ph type="title" idx="4294967295"/>
          </p:nvPr>
        </p:nvSpPr>
        <p:spPr/>
        <p:txBody>
          <a:bodyPr/>
          <a:lstStyle/>
          <a:p>
            <a:pPr eaLnBrk="1" hangingPunct="1">
              <a:defRPr/>
            </a:pPr>
            <a:r>
              <a:rPr lang="en-US" smtClean="0"/>
              <a:t>How did we do in our first semester? Great! </a:t>
            </a:r>
          </a:p>
        </p:txBody>
      </p:sp>
      <p:graphicFrame>
        <p:nvGraphicFramePr>
          <p:cNvPr id="21540" name="Group 36"/>
          <p:cNvGraphicFramePr>
            <a:graphicFrameLocks noGrp="1"/>
          </p:cNvGraphicFramePr>
          <p:nvPr>
            <p:ph idx="4294967295"/>
          </p:nvPr>
        </p:nvGraphicFramePr>
        <p:xfrm>
          <a:off x="838200" y="1905000"/>
          <a:ext cx="8007350" cy="4575175"/>
        </p:xfrm>
        <a:graphic>
          <a:graphicData uri="http://schemas.openxmlformats.org/drawingml/2006/table">
            <a:tbl>
              <a:tblPr/>
              <a:tblGrid>
                <a:gridCol w="2668588"/>
                <a:gridCol w="2670175"/>
                <a:gridCol w="2668587"/>
              </a:tblGrid>
              <a:tr h="1030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Course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2008 Cohort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passing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2008 Control</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passing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Eng 088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87.9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73.1</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2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Eng 089</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93.1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68.3</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2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Mat 095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73.2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51.3</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2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Unv 101</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87.9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78.0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smtClean="0"/>
              <a:t>How did we do second semester?</a:t>
            </a:r>
          </a:p>
        </p:txBody>
      </p:sp>
      <p:graphicFrame>
        <p:nvGraphicFramePr>
          <p:cNvPr id="22562" name="Group 34"/>
          <p:cNvGraphicFramePr>
            <a:graphicFrameLocks noGrp="1"/>
          </p:cNvGraphicFramePr>
          <p:nvPr>
            <p:ph idx="1"/>
          </p:nvPr>
        </p:nvGraphicFramePr>
        <p:xfrm>
          <a:off x="838200" y="1905000"/>
          <a:ext cx="8007350" cy="3887788"/>
        </p:xfrm>
        <a:graphic>
          <a:graphicData uri="http://schemas.openxmlformats.org/drawingml/2006/table">
            <a:tbl>
              <a:tblPr/>
              <a:tblGrid>
                <a:gridCol w="2668588"/>
                <a:gridCol w="2670175"/>
                <a:gridCol w="2668587"/>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Course (s)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2009 Cohort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 Passing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2009 Control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 Passing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Eng 088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76%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Eng 103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34%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Mat 095</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71%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26%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Mat 097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56%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Academic Standing</a:t>
            </a:r>
            <a:endParaRPr lang="en-US" dirty="0"/>
          </a:p>
        </p:txBody>
      </p:sp>
      <p:graphicFrame>
        <p:nvGraphicFramePr>
          <p:cNvPr id="4" name="Table Placeholder 3"/>
          <p:cNvGraphicFramePr>
            <a:graphicFrameLocks noGrp="1"/>
          </p:cNvGraphicFramePr>
          <p:nvPr>
            <p:ph type="tbl" idx="1"/>
          </p:nvPr>
        </p:nvGraphicFramePr>
        <p:xfrm>
          <a:off x="838200" y="1905000"/>
          <a:ext cx="7162800" cy="3505200"/>
        </p:xfrm>
        <a:graphic>
          <a:graphicData uri="http://schemas.openxmlformats.org/drawingml/2006/table">
            <a:tbl>
              <a:tblPr firstRow="1" bandRow="1">
                <a:tableStyleId>{5C22544A-7EE6-4342-B048-85BDC9FD1C3A}</a:tableStyleId>
              </a:tblPr>
              <a:tblGrid>
                <a:gridCol w="2504795"/>
                <a:gridCol w="2504795"/>
                <a:gridCol w="2153210"/>
              </a:tblGrid>
              <a:tr h="772608">
                <a:tc>
                  <a:txBody>
                    <a:bodyPr/>
                    <a:lstStyle/>
                    <a:p>
                      <a:r>
                        <a:rPr lang="en-US" dirty="0" smtClean="0"/>
                        <a:t> </a:t>
                      </a:r>
                      <a:r>
                        <a:rPr lang="en-US" sz="2800" dirty="0" smtClean="0"/>
                        <a:t>Cohort</a:t>
                      </a:r>
                      <a:endParaRPr lang="en-US" sz="2800" dirty="0"/>
                    </a:p>
                  </a:txBody>
                  <a:tcPr/>
                </a:tc>
                <a:tc>
                  <a:txBody>
                    <a:bodyPr/>
                    <a:lstStyle/>
                    <a:p>
                      <a:r>
                        <a:rPr lang="en-US" dirty="0" smtClean="0"/>
                        <a:t>Fall 2.0 or Better GPA</a:t>
                      </a:r>
                      <a:endParaRPr lang="en-US" dirty="0"/>
                    </a:p>
                  </a:txBody>
                  <a:tcPr/>
                </a:tc>
                <a:tc>
                  <a:txBody>
                    <a:bodyPr/>
                    <a:lstStyle/>
                    <a:p>
                      <a:r>
                        <a:rPr lang="en-US" dirty="0" smtClean="0"/>
                        <a:t>Next Term</a:t>
                      </a:r>
                    </a:p>
                    <a:p>
                      <a:r>
                        <a:rPr lang="en-US" dirty="0" smtClean="0"/>
                        <a:t>Probation</a:t>
                      </a:r>
                      <a:endParaRPr lang="en-US" dirty="0"/>
                    </a:p>
                  </a:txBody>
                  <a:tcPr/>
                </a:tc>
              </a:tr>
              <a:tr h="136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Summer</a:t>
                      </a:r>
                      <a:r>
                        <a:rPr lang="en-US" sz="2000" baseline="0" dirty="0" smtClean="0"/>
                        <a:t> 2010 AWA Cohort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N=99</a:t>
                      </a:r>
                      <a:endParaRPr lang="en-US" sz="2000" dirty="0" smtClean="0"/>
                    </a:p>
                    <a:p>
                      <a:endParaRPr lang="en-US" dirty="0"/>
                    </a:p>
                  </a:txBody>
                  <a:tcPr/>
                </a:tc>
                <a:tc>
                  <a:txBody>
                    <a:bodyPr/>
                    <a:lstStyle/>
                    <a:p>
                      <a:r>
                        <a:rPr lang="en-US" dirty="0" smtClean="0"/>
                        <a:t>95%</a:t>
                      </a:r>
                      <a:endParaRPr lang="en-US" dirty="0"/>
                    </a:p>
                  </a:txBody>
                  <a:tcPr/>
                </a:tc>
                <a:tc>
                  <a:txBody>
                    <a:bodyPr/>
                    <a:lstStyle/>
                    <a:p>
                      <a:r>
                        <a:rPr lang="en-US" dirty="0" smtClean="0"/>
                        <a:t>0%</a:t>
                      </a:r>
                      <a:endParaRPr lang="en-US" dirty="0"/>
                    </a:p>
                  </a:txBody>
                  <a:tcPr/>
                </a:tc>
              </a:tr>
              <a:tr h="1366296">
                <a:tc>
                  <a:txBody>
                    <a:bodyPr/>
                    <a:lstStyle/>
                    <a:p>
                      <a:r>
                        <a:rPr lang="en-US" sz="2000" dirty="0" smtClean="0"/>
                        <a:t>Control Group</a:t>
                      </a:r>
                    </a:p>
                    <a:p>
                      <a:r>
                        <a:rPr lang="en-US" sz="2000" dirty="0" smtClean="0"/>
                        <a:t>Fall 2010 Entry</a:t>
                      </a:r>
                    </a:p>
                    <a:p>
                      <a:r>
                        <a:rPr lang="en-US" sz="2000" dirty="0" smtClean="0"/>
                        <a:t>N=51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55%</a:t>
                      </a:r>
                    </a:p>
                    <a:p>
                      <a:endParaRPr lang="en-US" dirty="0"/>
                    </a:p>
                  </a:txBody>
                  <a:tcPr/>
                </a:tc>
                <a:tc>
                  <a:txBody>
                    <a:bodyPr/>
                    <a:lstStyle/>
                    <a:p>
                      <a:r>
                        <a:rPr lang="en-US" dirty="0" smtClean="0"/>
                        <a:t>37%</a:t>
                      </a:r>
                      <a:endParaRPr lang="en-US" dirty="0"/>
                    </a:p>
                  </a:txBody>
                  <a:tcPr/>
                </a:tc>
              </a:tr>
            </a:tbl>
          </a:graphicData>
        </a:graphic>
      </p:graphicFrame>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algn="ctr" eaLnBrk="1" hangingPunct="1">
              <a:defRPr/>
            </a:pPr>
            <a:r>
              <a:rPr lang="en-US" dirty="0" smtClean="0"/>
              <a:t>Retention</a:t>
            </a:r>
          </a:p>
        </p:txBody>
      </p:sp>
      <p:graphicFrame>
        <p:nvGraphicFramePr>
          <p:cNvPr id="22562" name="Group 34"/>
          <p:cNvGraphicFramePr>
            <a:graphicFrameLocks noGrp="1"/>
          </p:cNvGraphicFramePr>
          <p:nvPr>
            <p:ph idx="1"/>
          </p:nvPr>
        </p:nvGraphicFramePr>
        <p:xfrm>
          <a:off x="838200" y="1905000"/>
          <a:ext cx="8007350" cy="3429000"/>
        </p:xfrm>
        <a:graphic>
          <a:graphicData uri="http://schemas.openxmlformats.org/drawingml/2006/table">
            <a:tbl>
              <a:tblPr/>
              <a:tblGrid>
                <a:gridCol w="3200400"/>
                <a:gridCol w="2138363"/>
                <a:gridCol w="2668587"/>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Cohort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AWA Group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Control Group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 Fall ‘08 – Fall –’09</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68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Summer ’09 – Fall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64%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NA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 Fall ‘09 – Fall –’10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 74%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 55%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idx="4294967295"/>
          </p:nvPr>
        </p:nvSpPr>
        <p:spPr>
          <a:noFill/>
        </p:spPr>
        <p:txBody>
          <a:bodyPr/>
          <a:lstStyle/>
          <a:p>
            <a:r>
              <a:rPr lang="en-US" smtClean="0">
                <a:effectLst/>
              </a:rPr>
              <a:t>What Works?</a:t>
            </a:r>
          </a:p>
        </p:txBody>
      </p:sp>
      <p:sp>
        <p:nvSpPr>
          <p:cNvPr id="49155" name="Rectangle 3"/>
          <p:cNvSpPr>
            <a:spLocks noGrp="1" noRot="1" noChangeArrowheads="1"/>
          </p:cNvSpPr>
          <p:nvPr>
            <p:ph type="body" idx="4294967295"/>
          </p:nvPr>
        </p:nvSpPr>
        <p:spPr>
          <a:noFill/>
        </p:spPr>
        <p:txBody>
          <a:bodyPr/>
          <a:lstStyle/>
          <a:p>
            <a:r>
              <a:rPr lang="en-US" smtClean="0">
                <a:effectLst/>
              </a:rPr>
              <a:t>Fully Integrated Classrooms and Laboratories Result in</a:t>
            </a:r>
            <a:endParaRPr lang="en-US" b="1" smtClean="0">
              <a:effectLst/>
            </a:endParaRPr>
          </a:p>
          <a:p>
            <a:r>
              <a:rPr lang="en-US" b="1" smtClean="0">
                <a:solidFill>
                  <a:schemeClr val="hlink"/>
                </a:solidFill>
                <a:effectLst/>
              </a:rPr>
              <a:t>Significantly Higher Pass Rates in Developmental Courses</a:t>
            </a:r>
            <a:r>
              <a:rPr lang="en-US" b="1" smtClean="0">
                <a:effectLst/>
              </a:rPr>
              <a:t> </a:t>
            </a:r>
            <a:endParaRPr lang="en-US" i="1" smtClean="0">
              <a:effectLst/>
            </a:endParaRPr>
          </a:p>
          <a:p>
            <a:r>
              <a:rPr lang="en-US" b="1" i="1" smtClean="0">
                <a:effectLst/>
              </a:rPr>
              <a:t>(Boylan, What Works: Research-Based Best practices </a:t>
            </a:r>
          </a:p>
          <a:p>
            <a:r>
              <a:rPr lang="en-US" b="1" i="1" smtClean="0">
                <a:effectLst/>
              </a:rPr>
              <a:t>in Developmental Education 2002)</a:t>
            </a:r>
          </a:p>
          <a:p>
            <a:endParaRPr lang="en-US" smtClean="0">
              <a:effectLst/>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a:xfrm>
            <a:off x="762000" y="244475"/>
            <a:ext cx="8080375" cy="1279525"/>
          </a:xfrm>
          <a:noFill/>
        </p:spPr>
        <p:txBody>
          <a:bodyPr/>
          <a:lstStyle/>
          <a:p>
            <a:pPr marL="800100" indent="-800100"/>
            <a:r>
              <a:rPr lang="en-US" sz="3600" b="0" smtClean="0">
                <a:effectLst/>
              </a:rPr>
              <a:t>Integrated Classroom Activities and Laboratories Characterized by</a:t>
            </a:r>
          </a:p>
        </p:txBody>
      </p:sp>
      <p:sp>
        <p:nvSpPr>
          <p:cNvPr id="50179" name="Rectangle 3"/>
          <p:cNvSpPr>
            <a:spLocks noGrp="1" noRot="1" noChangeArrowheads="1"/>
          </p:cNvSpPr>
          <p:nvPr>
            <p:ph type="body" idx="4294967295"/>
          </p:nvPr>
        </p:nvSpPr>
        <p:spPr>
          <a:xfrm>
            <a:off x="914400" y="1600200"/>
            <a:ext cx="8229600" cy="4530725"/>
          </a:xfrm>
          <a:noFill/>
        </p:spPr>
        <p:txBody>
          <a:bodyPr/>
          <a:lstStyle/>
          <a:p>
            <a:r>
              <a:rPr lang="en-US" sz="2800" b="1" smtClean="0">
                <a:effectLst/>
              </a:rPr>
              <a:t>Instructor and Laboratory Personnel Consultation in Course Development</a:t>
            </a:r>
          </a:p>
          <a:p>
            <a:r>
              <a:rPr lang="en-US" sz="2800" b="1" smtClean="0">
                <a:effectLst/>
              </a:rPr>
              <a:t>Seminar Materials and Activities Directly Related to Course Goals/Objectives</a:t>
            </a:r>
          </a:p>
          <a:p>
            <a:r>
              <a:rPr lang="en-US" sz="2800" b="1" smtClean="0">
                <a:effectLst/>
              </a:rPr>
              <a:t>Required Student Participation in Seminar Activities as Course Assignments</a:t>
            </a:r>
          </a:p>
          <a:p>
            <a:r>
              <a:rPr lang="en-US" sz="2800" b="1" smtClean="0">
                <a:effectLst/>
              </a:rPr>
              <a:t>Seminar Activities Count as Part of Students’ Grades</a:t>
            </a:r>
          </a:p>
          <a:p>
            <a:r>
              <a:rPr lang="en-US" sz="2800" b="1" smtClean="0">
                <a:effectLst/>
              </a:rPr>
              <a:t>Seminars are in Reasonably Close Proximity to Courses they Support </a:t>
            </a:r>
            <a:r>
              <a:rPr lang="en-US" sz="2800" smtClean="0">
                <a:effectLst/>
              </a:rPr>
              <a:t>(Boylan)</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idx="4294967295"/>
          </p:nvPr>
        </p:nvSpPr>
        <p:spPr>
          <a:noFill/>
        </p:spPr>
        <p:txBody>
          <a:bodyPr/>
          <a:lstStyle/>
          <a:p>
            <a:pPr marL="800100" indent="-800100"/>
            <a:r>
              <a:rPr lang="en-US" sz="4200" b="0" smtClean="0">
                <a:effectLst/>
              </a:rPr>
              <a:t>Tips on Integration of Classrooms and Laboratories</a:t>
            </a:r>
          </a:p>
        </p:txBody>
      </p:sp>
      <p:sp>
        <p:nvSpPr>
          <p:cNvPr id="51203" name="Rectangle 3"/>
          <p:cNvSpPr>
            <a:spLocks noGrp="1" noRot="1" noChangeArrowheads="1"/>
          </p:cNvSpPr>
          <p:nvPr>
            <p:ph type="body" idx="4294967295"/>
          </p:nvPr>
        </p:nvSpPr>
        <p:spPr>
          <a:noFill/>
        </p:spPr>
        <p:txBody>
          <a:bodyPr/>
          <a:lstStyle/>
          <a:p>
            <a:pPr>
              <a:lnSpc>
                <a:spcPct val="90000"/>
              </a:lnSpc>
            </a:pPr>
            <a:r>
              <a:rPr lang="en-US" b="1" smtClean="0">
                <a:effectLst/>
              </a:rPr>
              <a:t>Instructional Seminars should not Replicate Instruction, but</a:t>
            </a:r>
          </a:p>
          <a:p>
            <a:pPr>
              <a:lnSpc>
                <a:spcPct val="90000"/>
              </a:lnSpc>
            </a:pPr>
            <a:r>
              <a:rPr lang="en-US" b="1" smtClean="0">
                <a:effectLst/>
              </a:rPr>
              <a:t>Provide Activities that Supplement Instruction and</a:t>
            </a:r>
          </a:p>
          <a:p>
            <a:pPr>
              <a:lnSpc>
                <a:spcPct val="90000"/>
              </a:lnSpc>
            </a:pPr>
            <a:r>
              <a:rPr lang="en-US" b="1" smtClean="0">
                <a:effectLst/>
              </a:rPr>
              <a:t>Appeal to a Wide variety of Learning Styles</a:t>
            </a:r>
          </a:p>
          <a:p>
            <a:pPr>
              <a:lnSpc>
                <a:spcPct val="90000"/>
              </a:lnSpc>
            </a:pPr>
            <a:r>
              <a:rPr lang="en-US" b="1" smtClean="0">
                <a:effectLst/>
              </a:rPr>
              <a:t>Faculty Expectations for Seminars are Included in Course Syllabus</a:t>
            </a:r>
          </a:p>
          <a:p>
            <a:pPr>
              <a:lnSpc>
                <a:spcPct val="90000"/>
              </a:lnSpc>
            </a:pPr>
            <a:r>
              <a:rPr lang="en-US" b="1" smtClean="0">
                <a:effectLst/>
              </a:rPr>
              <a:t>Seminars Seen as Continuation of Classroom Learning Process</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i="1" dirty="0" smtClean="0"/>
              <a:t>Challenges</a:t>
            </a:r>
            <a:endParaRPr lang="en-US" sz="6600" i="1" dirty="0"/>
          </a:p>
        </p:txBody>
      </p:sp>
      <p:sp>
        <p:nvSpPr>
          <p:cNvPr id="3" name="Content Placeholder 2"/>
          <p:cNvSpPr>
            <a:spLocks noGrp="1"/>
          </p:cNvSpPr>
          <p:nvPr>
            <p:ph idx="1"/>
          </p:nvPr>
        </p:nvSpPr>
        <p:spPr/>
        <p:txBody>
          <a:bodyPr/>
          <a:lstStyle/>
          <a:p>
            <a:pPr>
              <a:defRPr/>
            </a:pPr>
            <a:endParaRPr lang="en-US" dirty="0" smtClean="0"/>
          </a:p>
          <a:p>
            <a:pPr>
              <a:defRPr/>
            </a:pPr>
            <a:endParaRPr lang="en-US" dirty="0" smtClean="0"/>
          </a:p>
          <a:p>
            <a:pPr>
              <a:defRPr/>
            </a:pPr>
            <a:r>
              <a:rPr lang="en-US" sz="6000" dirty="0" smtClean="0">
                <a:solidFill>
                  <a:schemeClr val="tx2">
                    <a:lumMod val="75000"/>
                  </a:schemeClr>
                </a:solidFill>
              </a:rPr>
              <a:t>There were many…</a:t>
            </a:r>
            <a:endParaRPr lang="en-US" sz="6000" dirty="0">
              <a:solidFill>
                <a:schemeClr val="tx2">
                  <a:lumMod val="75000"/>
                </a:schemeClr>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idx="4294967295"/>
          </p:nvPr>
        </p:nvSpPr>
        <p:spPr/>
        <p:txBody>
          <a:bodyPr/>
          <a:lstStyle/>
          <a:p>
            <a:pPr eaLnBrk="1" hangingPunct="1">
              <a:defRPr/>
            </a:pPr>
            <a:r>
              <a:rPr lang="en-US" sz="3200" dirty="0" smtClean="0"/>
              <a:t>Well, we offer programs to help students with these factors so they’ll succeed……   </a:t>
            </a:r>
          </a:p>
        </p:txBody>
      </p:sp>
      <p:sp>
        <p:nvSpPr>
          <p:cNvPr id="76803" name="Rectangle 3"/>
          <p:cNvSpPr>
            <a:spLocks noGrp="1" noRot="1" noChangeArrowheads="1"/>
          </p:cNvSpPr>
          <p:nvPr>
            <p:ph type="body" idx="4294967295"/>
          </p:nvPr>
        </p:nvSpPr>
        <p:spPr>
          <a:xfrm>
            <a:off x="838200" y="2362200"/>
            <a:ext cx="8007350" cy="3733800"/>
          </a:xfrm>
        </p:spPr>
        <p:txBody>
          <a:bodyPr/>
          <a:lstStyle/>
          <a:p>
            <a:pPr eaLnBrk="1" hangingPunct="1">
              <a:buFont typeface="Wingdings" pitchFamily="2" charset="2"/>
              <a:buNone/>
              <a:defRPr/>
            </a:pPr>
            <a:r>
              <a:rPr lang="en-US" sz="4000" dirty="0" smtClean="0"/>
              <a:t>And way too many still fail.</a:t>
            </a:r>
          </a:p>
          <a:p>
            <a:pPr eaLnBrk="1" hangingPunct="1">
              <a:buFont typeface="Wingdings" pitchFamily="2" charset="2"/>
              <a:buNone/>
              <a:defRPr/>
            </a:pPr>
            <a:endParaRPr lang="en-US" sz="4000" dirty="0" smtClean="0"/>
          </a:p>
          <a:p>
            <a:pPr eaLnBrk="1" hangingPunct="1">
              <a:buFont typeface="Wingdings" pitchFamily="2" charset="2"/>
              <a:buNone/>
              <a:defRPr/>
            </a:pPr>
            <a:r>
              <a:rPr lang="en-US" sz="4000" b="1" dirty="0" smtClean="0">
                <a:solidFill>
                  <a:srgbClr val="0070C0"/>
                </a:solidFill>
                <a:latin typeface="+mj-lt"/>
              </a:rPr>
              <a:t>So, what is the problem?</a:t>
            </a: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idx="4294967295"/>
          </p:nvPr>
        </p:nvSpPr>
        <p:spPr>
          <a:xfrm>
            <a:off x="457200" y="762000"/>
            <a:ext cx="8385175" cy="5715000"/>
          </a:xfrm>
        </p:spPr>
        <p:txBody>
          <a:bodyPr/>
          <a:lstStyle/>
          <a:p>
            <a:pPr eaLnBrk="1" hangingPunct="1">
              <a:defRPr/>
            </a:pP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You want me to do what?</a:t>
            </a:r>
            <a:br>
              <a:rPr lang="en-US" sz="8000" dirty="0" smtClean="0"/>
            </a:br>
            <a:r>
              <a:rPr lang="en-US" sz="8000" dirty="0" smtClean="0"/>
              <a:t/>
            </a:r>
            <a:br>
              <a:rPr lang="en-US" sz="8000" dirty="0" smtClean="0"/>
            </a:br>
            <a:r>
              <a:rPr lang="en-US" sz="4000" dirty="0" smtClean="0">
                <a:solidFill>
                  <a:srgbClr val="FFC000"/>
                </a:solidFill>
              </a:rPr>
              <a:t>We want you to help us help these kids ... or get out of the way.</a:t>
            </a:r>
            <a:r>
              <a:rPr lang="en-US" sz="8000" dirty="0" smtClean="0"/>
              <a:t/>
            </a:r>
            <a:br>
              <a:rPr lang="en-US" sz="8000" dirty="0" smtClean="0"/>
            </a:br>
            <a:r>
              <a:rPr lang="en-US" sz="8000" dirty="0" smtClean="0"/>
              <a:t/>
            </a:r>
            <a:br>
              <a:rPr lang="en-US" sz="8000" dirty="0" smtClean="0"/>
            </a:br>
            <a:r>
              <a:rPr lang="en-US" sz="8000" dirty="0" smtClean="0"/>
              <a:t> </a:t>
            </a:r>
            <a:br>
              <a:rPr lang="en-US" sz="8000" dirty="0" smtClean="0"/>
            </a:br>
            <a:endParaRPr lang="en-US" sz="8000" dirty="0" smtClean="0"/>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t>Cross-Divisional Collaboration</a:t>
            </a:r>
            <a:endParaRPr lang="en-US" sz="6000" dirty="0"/>
          </a:p>
        </p:txBody>
      </p:sp>
      <p:sp>
        <p:nvSpPr>
          <p:cNvPr id="54275" name="Table Placeholder 2"/>
          <p:cNvSpPr>
            <a:spLocks noGrp="1" noTextEdit="1"/>
          </p:cNvSpPr>
          <p:nvPr>
            <p:ph type="tbl" idx="1"/>
          </p:nvPr>
        </p:nvSpPr>
        <p:spPr/>
      </p:sp>
      <p:sp>
        <p:nvSpPr>
          <p:cNvPr id="54276" name="Firewall"/>
          <p:cNvSpPr>
            <a:spLocks noEditPoints="1" noChangeArrowheads="1"/>
          </p:cNvSpPr>
          <p:nvPr/>
        </p:nvSpPr>
        <p:spPr bwMode="auto">
          <a:xfrm>
            <a:off x="1219200" y="2057400"/>
            <a:ext cx="7315200" cy="3810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Preparation</a:t>
            </a:r>
          </a:p>
        </p:txBody>
      </p:sp>
      <p:sp>
        <p:nvSpPr>
          <p:cNvPr id="55299" name="Rectangle 3"/>
          <p:cNvSpPr>
            <a:spLocks noGrp="1" noRot="1" noChangeArrowheads="1"/>
          </p:cNvSpPr>
          <p:nvPr>
            <p:ph type="body" idx="1"/>
          </p:nvPr>
        </p:nvSpPr>
        <p:spPr>
          <a:xfrm>
            <a:off x="838200" y="1905000"/>
            <a:ext cx="8008938" cy="4192588"/>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Faculty training on differentiated instruction towards student learning styles  </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Planning of seminars for their most effective use</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Instructor Requirements</a:t>
            </a:r>
            <a:r>
              <a:rPr lang="en-US" sz="4000" smtClean="0"/>
              <a:t> </a:t>
            </a:r>
          </a:p>
        </p:txBody>
      </p:sp>
      <p:sp>
        <p:nvSpPr>
          <p:cNvPr id="59395" name="Rectangle 3"/>
          <p:cNvSpPr>
            <a:spLocks noGrp="1" noRot="1" noChangeArrowheads="1"/>
          </p:cNvSpPr>
          <p:nvPr>
            <p:ph type="body" idx="1"/>
          </p:nvPr>
        </p:nvSpPr>
        <p:spPr>
          <a:xfrm>
            <a:off x="838200" y="1905000"/>
            <a:ext cx="8008938" cy="4192588"/>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It is best when instructors are willing to immerse themselves within the activities of the learning communities.</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Carefully weigh the thin line between providing support that builds a student towards success vs. enabling a student towards future failure</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914400" y="-152400"/>
            <a:ext cx="7391400" cy="981075"/>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Class</a:t>
            </a:r>
          </a:p>
        </p:txBody>
      </p:sp>
      <p:sp>
        <p:nvSpPr>
          <p:cNvPr id="61443" name="Rectangle 3"/>
          <p:cNvSpPr>
            <a:spLocks noGrp="1" noRot="1" noChangeArrowheads="1"/>
          </p:cNvSpPr>
          <p:nvPr>
            <p:ph type="body" idx="1"/>
          </p:nvPr>
        </p:nvSpPr>
        <p:spPr>
          <a:xfrm>
            <a:off x="914400" y="685800"/>
            <a:ext cx="8229600" cy="4525963"/>
          </a:xfrm>
        </p:spPr>
        <p:txBody>
          <a:bodyPr lIns="90000" tIns="46800" rIns="90000" bIns="46800"/>
          <a:lstStyle/>
          <a:p>
            <a:pPr marL="341313" indent="-341313" defTabSz="457200" eaLnBrk="1" hangingPunct="1">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Strive to keep class sizes small for optimal results</a:t>
            </a:r>
          </a:p>
          <a:p>
            <a:pPr marL="341313" indent="-341313" defTabSz="457200" eaLnBrk="1" hangingPunct="1">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Maintain the same standard of proficiency</a:t>
            </a:r>
          </a:p>
          <a:p>
            <a:pPr marL="341313" indent="-341313" defTabSz="457200" eaLnBrk="1" hangingPunct="1">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Reinforce and promote common rules of good conduct and student behaviors</a:t>
            </a:r>
          </a:p>
          <a:p>
            <a:pPr marL="341313" indent="-341313" defTabSz="457200" eaLnBrk="1" hangingPunct="1">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Meet with project seminar leaders regularly to ensure their content moves at proper pace with the course</a:t>
            </a:r>
          </a:p>
          <a:p>
            <a:pPr marL="341313" indent="-341313" defTabSz="457200" eaLnBrk="1" hangingPunct="1">
              <a:spcBef>
                <a:spcPts val="600"/>
              </a:spcBef>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Purposefully make clear the relationships between the content of the seminar with that of the course</a:t>
            </a:r>
          </a:p>
          <a:p>
            <a:pPr marL="341313" indent="-341313" defTabSz="457200" eaLnBrk="1" hangingPunct="1">
              <a:spcBef>
                <a:spcPts val="600"/>
              </a:spcBef>
              <a:buClrTx/>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b="1" smtClean="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idx="4294967295"/>
          </p:nvPr>
        </p:nvSpPr>
        <p:spPr>
          <a:noFill/>
        </p:spPr>
        <p:txBody>
          <a:bodyPr/>
          <a:lstStyle/>
          <a:p>
            <a:pPr marL="800100" indent="-800100"/>
            <a:r>
              <a:rPr lang="en-US" b="0" smtClean="0">
                <a:effectLst/>
              </a:rPr>
              <a:t>Academics with Attitude Challenges</a:t>
            </a:r>
          </a:p>
        </p:txBody>
      </p:sp>
      <p:sp>
        <p:nvSpPr>
          <p:cNvPr id="58371" name="Rectangle 3"/>
          <p:cNvSpPr>
            <a:spLocks noGrp="1" noRot="1" noChangeArrowheads="1"/>
          </p:cNvSpPr>
          <p:nvPr>
            <p:ph type="body" idx="4294967295"/>
          </p:nvPr>
        </p:nvSpPr>
        <p:spPr>
          <a:xfrm>
            <a:off x="838200" y="2133600"/>
            <a:ext cx="8001000" cy="4530725"/>
          </a:xfrm>
          <a:noFill/>
        </p:spPr>
        <p:txBody>
          <a:bodyPr/>
          <a:lstStyle/>
          <a:p>
            <a:r>
              <a:rPr lang="en-US" b="1" smtClean="0">
                <a:effectLst/>
              </a:rPr>
              <a:t>Appealing to a Variety of Learning Styles</a:t>
            </a:r>
          </a:p>
          <a:p>
            <a:r>
              <a:rPr lang="en-US" b="1" smtClean="0">
                <a:effectLst/>
              </a:rPr>
              <a:t>Perception of Two Classes rather than One</a:t>
            </a:r>
          </a:p>
          <a:p>
            <a:r>
              <a:rPr lang="en-US" b="1" smtClean="0">
                <a:effectLst/>
              </a:rPr>
              <a:t>Collaboration</a:t>
            </a:r>
          </a:p>
          <a:p>
            <a:r>
              <a:rPr lang="en-US" b="1" smtClean="0">
                <a:effectLst/>
              </a:rPr>
              <a:t>Scheduling!</a:t>
            </a: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idx="4294967295"/>
          </p:nvPr>
        </p:nvSpPr>
        <p:spPr>
          <a:xfrm>
            <a:off x="914400" y="277813"/>
            <a:ext cx="8229600" cy="1143000"/>
          </a:xfrm>
          <a:noFill/>
        </p:spPr>
        <p:txBody>
          <a:bodyPr/>
          <a:lstStyle/>
          <a:p>
            <a:pPr marL="800100" indent="-800100"/>
            <a:r>
              <a:rPr lang="en-US" sz="4000" b="0" smtClean="0">
                <a:effectLst/>
              </a:rPr>
              <a:t>Academics with Attitude Adjustments</a:t>
            </a:r>
          </a:p>
        </p:txBody>
      </p:sp>
      <p:sp>
        <p:nvSpPr>
          <p:cNvPr id="59395" name="Rectangle 3"/>
          <p:cNvSpPr>
            <a:spLocks noGrp="1" noRot="1" noChangeArrowheads="1"/>
          </p:cNvSpPr>
          <p:nvPr>
            <p:ph type="body" idx="4294967295"/>
          </p:nvPr>
        </p:nvSpPr>
        <p:spPr>
          <a:xfrm>
            <a:off x="914400" y="1600200"/>
            <a:ext cx="8229600" cy="4530725"/>
          </a:xfrm>
          <a:noFill/>
        </p:spPr>
        <p:txBody>
          <a:bodyPr/>
          <a:lstStyle/>
          <a:p>
            <a:r>
              <a:rPr lang="en-US" b="1" smtClean="0">
                <a:effectLst/>
              </a:rPr>
              <a:t>Formative and Summative Evaluation</a:t>
            </a:r>
          </a:p>
          <a:p>
            <a:r>
              <a:rPr lang="en-US" b="1" smtClean="0">
                <a:effectLst/>
              </a:rPr>
              <a:t>Increased Collaborative Planning</a:t>
            </a:r>
          </a:p>
          <a:p>
            <a:r>
              <a:rPr lang="en-US" b="1" smtClean="0">
                <a:effectLst/>
              </a:rPr>
              <a:t>Change in Name from Lab to Seminar</a:t>
            </a:r>
          </a:p>
          <a:p>
            <a:r>
              <a:rPr lang="en-US" b="1" smtClean="0">
                <a:effectLst/>
              </a:rPr>
              <a:t>Change in Personnel Title from Instructional Counselor to Project Seminar Leader</a:t>
            </a:r>
          </a:p>
          <a:p>
            <a:r>
              <a:rPr lang="en-US" b="1" smtClean="0">
                <a:effectLst/>
              </a:rPr>
              <a:t>Fall Housing Deposits</a:t>
            </a:r>
          </a:p>
          <a:p>
            <a:r>
              <a:rPr lang="en-US" b="1" smtClean="0">
                <a:effectLst/>
              </a:rPr>
              <a:t>Summer Math Enrichment Workshops</a:t>
            </a: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Seminars</a:t>
            </a:r>
          </a:p>
        </p:txBody>
      </p:sp>
      <p:sp>
        <p:nvSpPr>
          <p:cNvPr id="57347" name="Rectangle 3"/>
          <p:cNvSpPr>
            <a:spLocks noGrp="1" noRot="1" noChangeArrowheads="1"/>
          </p:cNvSpPr>
          <p:nvPr>
            <p:ph type="body" idx="1"/>
          </p:nvPr>
        </p:nvSpPr>
        <p:spPr>
          <a:xfrm>
            <a:off x="914400" y="1600200"/>
            <a:ext cx="7772400" cy="4625975"/>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Not intended to allow the instructor to cover more content </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Should deliver the content in a more diverse and in depth way</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Seminars are intended for more student practice as opposed to an additional lecture</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Great opportunity for use of manipulatives, technology and other learning aids</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i="1" dirty="0" smtClean="0">
                <a:solidFill>
                  <a:schemeClr val="tx2">
                    <a:lumMod val="75000"/>
                  </a:schemeClr>
                </a:solidFill>
              </a:rPr>
              <a:t>Highlights</a:t>
            </a:r>
            <a:endParaRPr lang="en-US" sz="6600" i="1" dirty="0">
              <a:solidFill>
                <a:schemeClr val="tx2">
                  <a:lumMod val="75000"/>
                </a:schemeClr>
              </a:solidFill>
            </a:endParaRPr>
          </a:p>
        </p:txBody>
      </p:sp>
      <p:sp>
        <p:nvSpPr>
          <p:cNvPr id="3" name="Content Placeholder 2"/>
          <p:cNvSpPr>
            <a:spLocks noGrp="1"/>
          </p:cNvSpPr>
          <p:nvPr>
            <p:ph idx="1"/>
          </p:nvPr>
        </p:nvSpPr>
        <p:spPr/>
        <p:txBody>
          <a:bodyPr/>
          <a:lstStyle/>
          <a:p>
            <a:pPr lvl="3">
              <a:defRPr/>
            </a:pPr>
            <a:endParaRPr lang="en-US" sz="4200" dirty="0" smtClean="0"/>
          </a:p>
          <a:p>
            <a:pPr lvl="3">
              <a:defRPr/>
            </a:pPr>
            <a:r>
              <a:rPr lang="en-US" sz="5400" dirty="0" smtClean="0"/>
              <a:t>of</a:t>
            </a:r>
          </a:p>
          <a:p>
            <a:pPr>
              <a:defRPr/>
            </a:pPr>
            <a:endParaRPr lang="en-US" dirty="0"/>
          </a:p>
          <a:p>
            <a:pPr lvl="4">
              <a:defRPr/>
            </a:pPr>
            <a:r>
              <a:rPr lang="en-US" sz="7200" b="1" i="1" dirty="0" smtClean="0">
                <a:solidFill>
                  <a:schemeClr val="tx2">
                    <a:lumMod val="75000"/>
                  </a:schemeClr>
                </a:solidFill>
              </a:rPr>
              <a:t>Success</a:t>
            </a:r>
            <a:endParaRPr lang="en-US" sz="7200" b="1" i="1" dirty="0">
              <a:solidFill>
                <a:schemeClr val="tx2">
                  <a:lumMod val="75000"/>
                </a:schemeClr>
              </a:solidFill>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p:txBody>
          <a:bodyPr/>
          <a:lstStyle/>
          <a:p>
            <a:pPr eaLnBrk="1" hangingPunct="1">
              <a:defRPr/>
            </a:pPr>
            <a:r>
              <a:rPr lang="en-US" dirty="0" smtClean="0"/>
              <a:t>What did we accomplish?</a:t>
            </a:r>
            <a:br>
              <a:rPr lang="en-US" dirty="0" smtClean="0"/>
            </a:br>
            <a:r>
              <a:rPr lang="en-US" dirty="0" smtClean="0"/>
              <a:t>A Learning Community</a:t>
            </a:r>
          </a:p>
        </p:txBody>
      </p:sp>
      <p:sp>
        <p:nvSpPr>
          <p:cNvPr id="2051" name="Rectangle 3"/>
          <p:cNvSpPr>
            <a:spLocks noGrp="1" noRot="1" noChangeArrowheads="1"/>
          </p:cNvSpPr>
          <p:nvPr>
            <p:ph type="body" sz="half" idx="1"/>
          </p:nvPr>
        </p:nvSpPr>
        <p:spPr/>
        <p:txBody>
          <a:bodyPr/>
          <a:lstStyle/>
          <a:p>
            <a:pPr eaLnBrk="1" hangingPunct="1">
              <a:defRPr/>
            </a:pPr>
            <a:r>
              <a:rPr lang="en-US" sz="2400" dirty="0" smtClean="0"/>
              <a:t>Professors/advisors</a:t>
            </a:r>
          </a:p>
          <a:p>
            <a:pPr eaLnBrk="1" hangingPunct="1">
              <a:defRPr/>
            </a:pPr>
            <a:r>
              <a:rPr lang="en-US" sz="2400" dirty="0" smtClean="0"/>
              <a:t>Interrelated curriculum</a:t>
            </a:r>
          </a:p>
          <a:p>
            <a:pPr eaLnBrk="1" hangingPunct="1">
              <a:defRPr/>
            </a:pPr>
            <a:r>
              <a:rPr lang="en-US" sz="2400" dirty="0" smtClean="0"/>
              <a:t>Integrated classes and project seminars</a:t>
            </a:r>
          </a:p>
          <a:p>
            <a:pPr eaLnBrk="1" hangingPunct="1">
              <a:defRPr/>
            </a:pPr>
            <a:r>
              <a:rPr lang="en-US" sz="2400" dirty="0" smtClean="0"/>
              <a:t>Block scheduling (15 students/cohort) </a:t>
            </a:r>
          </a:p>
          <a:p>
            <a:pPr eaLnBrk="1" hangingPunct="1">
              <a:defRPr/>
            </a:pPr>
            <a:r>
              <a:rPr lang="en-US" sz="2400" dirty="0" smtClean="0"/>
              <a:t>Co-curricular activities</a:t>
            </a:r>
          </a:p>
          <a:p>
            <a:pPr eaLnBrk="1" hangingPunct="1">
              <a:defRPr/>
            </a:pPr>
            <a:r>
              <a:rPr lang="en-US" sz="2400" dirty="0" smtClean="0"/>
              <a:t>Collaboration among faculty, seminar leaders, supplemental instructors, administrators</a:t>
            </a:r>
          </a:p>
        </p:txBody>
      </p:sp>
      <p:sp>
        <p:nvSpPr>
          <p:cNvPr id="2052" name="Rectangle 4"/>
          <p:cNvSpPr>
            <a:spLocks noGrp="1" noRot="1" noChangeArrowheads="1"/>
          </p:cNvSpPr>
          <p:nvPr>
            <p:ph type="body" sz="half" idx="2"/>
          </p:nvPr>
        </p:nvSpPr>
        <p:spPr/>
        <p:txBody>
          <a:bodyPr/>
          <a:lstStyle/>
          <a:p>
            <a:pPr eaLnBrk="1" hangingPunct="1">
              <a:defRPr/>
            </a:pPr>
            <a:r>
              <a:rPr lang="en-US" sz="2400" smtClean="0"/>
              <a:t>UNV 101</a:t>
            </a:r>
          </a:p>
          <a:p>
            <a:pPr eaLnBrk="1" hangingPunct="1">
              <a:defRPr/>
            </a:pPr>
            <a:r>
              <a:rPr lang="en-US" sz="2400" smtClean="0"/>
              <a:t>Faculty Collaboration </a:t>
            </a:r>
          </a:p>
          <a:p>
            <a:pPr eaLnBrk="1" hangingPunct="1">
              <a:defRPr/>
            </a:pPr>
            <a:r>
              <a:rPr lang="en-US" sz="2400" smtClean="0"/>
              <a:t>3 class meetings + 2 seminars</a:t>
            </a:r>
          </a:p>
          <a:p>
            <a:pPr eaLnBrk="1" hangingPunct="1">
              <a:defRPr/>
            </a:pPr>
            <a:r>
              <a:rPr lang="en-US" sz="2400" smtClean="0"/>
              <a:t>MAT 095, ENG 088, ENG 089, UNV 101</a:t>
            </a:r>
          </a:p>
          <a:p>
            <a:pPr eaLnBrk="1" hangingPunct="1">
              <a:defRPr/>
            </a:pPr>
            <a:r>
              <a:rPr lang="en-US" sz="2400" smtClean="0"/>
              <a:t> Off-campus lecture, dinner, court room trip</a:t>
            </a:r>
          </a:p>
          <a:p>
            <a:pPr eaLnBrk="1" hangingPunct="1">
              <a:defRPr/>
            </a:pPr>
            <a:r>
              <a:rPr lang="en-US" sz="2400" smtClean="0"/>
              <a:t>Weekly Team Meetings </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idx="4294967295"/>
          </p:nvPr>
        </p:nvSpPr>
        <p:spPr/>
        <p:txBody>
          <a:bodyPr/>
          <a:lstStyle/>
          <a:p>
            <a:pPr eaLnBrk="1" hangingPunct="1">
              <a:defRPr/>
            </a:pPr>
            <a:r>
              <a:rPr lang="en-US" sz="2800" dirty="0" smtClean="0">
                <a:solidFill>
                  <a:srgbClr val="FF9933"/>
                </a:solidFill>
              </a:rPr>
              <a:t/>
            </a:r>
            <a:br>
              <a:rPr lang="en-US" sz="2800" dirty="0" smtClean="0">
                <a:solidFill>
                  <a:srgbClr val="FF9933"/>
                </a:solidFill>
              </a:rPr>
            </a:br>
            <a:r>
              <a:rPr lang="en-US" sz="2800" dirty="0" smtClean="0">
                <a:solidFill>
                  <a:srgbClr val="FF9933"/>
                </a:solidFill>
              </a:rPr>
              <a:t/>
            </a:r>
            <a:br>
              <a:rPr lang="en-US" sz="2800" dirty="0" smtClean="0">
                <a:solidFill>
                  <a:srgbClr val="FF9933"/>
                </a:solidFill>
              </a:rPr>
            </a:br>
            <a:r>
              <a:rPr lang="en-US" sz="2800" dirty="0" smtClean="0">
                <a:latin typeface="Arial Rounded MT Bold" pitchFamily="34" charset="0"/>
              </a:rPr>
              <a:t>Well,</a:t>
            </a:r>
            <a:r>
              <a:rPr lang="en-US" sz="2800" dirty="0" smtClean="0">
                <a:solidFill>
                  <a:srgbClr val="FF9933"/>
                </a:solidFill>
                <a:latin typeface="Arial Rounded MT Bold" pitchFamily="34" charset="0"/>
              </a:rPr>
              <a:t> non-academic factors</a:t>
            </a:r>
            <a:r>
              <a:rPr lang="en-US" sz="2800" dirty="0" smtClean="0">
                <a:latin typeface="Arial Rounded MT Bold" pitchFamily="34" charset="0"/>
              </a:rPr>
              <a:t> also play a crucial role in student engagement in and persistence through a program of postsecondary study.  These include….</a:t>
            </a:r>
          </a:p>
        </p:txBody>
      </p:sp>
      <p:sp>
        <p:nvSpPr>
          <p:cNvPr id="77827" name="Rectangle 3"/>
          <p:cNvSpPr>
            <a:spLocks noGrp="1" noRot="1" noChangeArrowheads="1"/>
          </p:cNvSpPr>
          <p:nvPr>
            <p:ph type="body" idx="4294967295"/>
          </p:nvPr>
        </p:nvSpPr>
        <p:spPr>
          <a:xfrm>
            <a:off x="838200" y="2514600"/>
            <a:ext cx="8007350" cy="3581400"/>
          </a:xfrm>
        </p:spPr>
        <p:txBody>
          <a:bodyPr/>
          <a:lstStyle/>
          <a:p>
            <a:pPr eaLnBrk="1" hangingPunct="1">
              <a:buFont typeface="Wingdings" pitchFamily="2" charset="2"/>
              <a:buNone/>
              <a:defRPr/>
            </a:pPr>
            <a:endParaRPr lang="en-US" sz="2800" dirty="0" smtClean="0"/>
          </a:p>
          <a:p>
            <a:pPr eaLnBrk="1" hangingPunct="1">
              <a:defRPr/>
            </a:pPr>
            <a:r>
              <a:rPr lang="en-US" sz="2800" dirty="0" smtClean="0"/>
              <a:t>non-cognitive factors </a:t>
            </a:r>
          </a:p>
          <a:p>
            <a:pPr eaLnBrk="1" hangingPunct="1">
              <a:defRPr/>
            </a:pPr>
            <a:r>
              <a:rPr lang="en-US" sz="2800" dirty="0" smtClean="0"/>
              <a:t>attitudinal factors</a:t>
            </a:r>
          </a:p>
          <a:p>
            <a:pPr eaLnBrk="1" hangingPunct="1">
              <a:defRPr/>
            </a:pPr>
            <a:r>
              <a:rPr lang="en-US" sz="2800" dirty="0"/>
              <a:t>the experiences</a:t>
            </a:r>
            <a:r>
              <a:rPr lang="en-US" sz="2800" dirty="0">
                <a:solidFill>
                  <a:schemeClr val="tx2"/>
                </a:solidFill>
              </a:rPr>
              <a:t> </a:t>
            </a:r>
            <a:r>
              <a:rPr lang="en-US" sz="2800" dirty="0"/>
              <a:t>and aspirations that students </a:t>
            </a:r>
            <a:r>
              <a:rPr lang="en-US" sz="2800" dirty="0">
                <a:solidFill>
                  <a:srgbClr val="F3800D"/>
                </a:solidFill>
              </a:rPr>
              <a:t>bring to college </a:t>
            </a:r>
            <a:endParaRPr lang="en-US" sz="2800" dirty="0"/>
          </a:p>
          <a:p>
            <a:pPr eaLnBrk="1" hangingPunct="1">
              <a:defRPr/>
            </a:pPr>
            <a:r>
              <a:rPr lang="en-US" sz="2800" dirty="0" smtClean="0"/>
              <a:t>the experiences and aspirations that students develop during the college </a:t>
            </a:r>
          </a:p>
          <a:p>
            <a:pPr eaLnBrk="1" hangingPunct="1">
              <a:buFont typeface="Wingdings" pitchFamily="2" charset="2"/>
              <a:buNone/>
              <a:defRPr/>
            </a:pPr>
            <a:endParaRPr lang="en-US" sz="2800" dirty="0" smtClean="0"/>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Valuable Lessons Learned</a:t>
            </a:r>
            <a:r>
              <a:rPr lang="en-US" smtClean="0"/>
              <a:t> </a:t>
            </a:r>
          </a:p>
        </p:txBody>
      </p:sp>
      <p:sp>
        <p:nvSpPr>
          <p:cNvPr id="65539" name="Rectangle 3"/>
          <p:cNvSpPr>
            <a:spLocks noGrp="1" noRot="1" noChangeArrowheads="1"/>
          </p:cNvSpPr>
          <p:nvPr>
            <p:ph type="body" idx="1"/>
          </p:nvPr>
        </p:nvSpPr>
        <p:spPr>
          <a:xfrm>
            <a:off x="914400" y="1600200"/>
            <a:ext cx="7772400" cy="5140325"/>
          </a:xfrm>
        </p:spPr>
        <p:txBody>
          <a:bodyPr lIns="90000" tIns="46800" rIns="90000" bIns="46800"/>
          <a:lstStyle/>
          <a:p>
            <a:pPr marL="341313" indent="-341313" defTabSz="457200" eaLnBrk="1" hangingPunct="1">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It is good to allow students to know that their voices are heard but make sure a listening ear is not used to validate a disrespect and undermining of the program itself.</a:t>
            </a:r>
          </a:p>
          <a:p>
            <a:pPr marL="341313" indent="-341313" defTabSz="457200" eaLnBrk="1" hangingPunct="1">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Be consistent in the purpose of the seminar.</a:t>
            </a:r>
          </a:p>
          <a:p>
            <a:pPr marL="341313" indent="-341313" defTabSz="457200" eaLnBrk="1" hangingPunct="1">
              <a:lnSpc>
                <a:spcPct val="90000"/>
              </a:lnSpc>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If possible, allow students to have frequent access to their grades and how every decision affects their grades.</a:t>
            </a:r>
          </a:p>
          <a:p>
            <a:pPr marL="341313" indent="-341313" defTabSz="457200" eaLnBrk="1" hangingPunct="1">
              <a:lnSpc>
                <a:spcPct val="90000"/>
              </a:lnSpc>
              <a:buClrTx/>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b="1" smtClean="0"/>
          </a:p>
          <a:p>
            <a:pPr marL="341313" indent="-341313" defTabSz="457200" eaLnBrk="1" hangingPunct="1">
              <a:lnSpc>
                <a:spcPct val="90000"/>
              </a:lnSpc>
              <a:buClrTx/>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b="1" smtClean="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Interrelated Curriculum</a:t>
            </a:r>
          </a:p>
        </p:txBody>
      </p:sp>
      <p:sp>
        <p:nvSpPr>
          <p:cNvPr id="63491" name="Rectangle 3"/>
          <p:cNvSpPr>
            <a:spLocks noGrp="1" noRot="1" noChangeArrowheads="1"/>
          </p:cNvSpPr>
          <p:nvPr>
            <p:ph type="body" idx="1"/>
          </p:nvPr>
        </p:nvSpPr>
        <p:spPr>
          <a:xfrm>
            <a:off x="838200" y="1905000"/>
            <a:ext cx="8008938" cy="4192588"/>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Common texts</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Vocabulary words</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Activities</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smtClean="0"/>
              <a:t>Projects</a:t>
            </a:r>
            <a:r>
              <a:rPr lang="en-US" smtClean="0"/>
              <a:t>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smtClean="0"/>
              <a:t>More learning...</a:t>
            </a:r>
          </a:p>
        </p:txBody>
      </p:sp>
      <p:sp>
        <p:nvSpPr>
          <p:cNvPr id="67587" name="Rectangle 3"/>
          <p:cNvSpPr>
            <a:spLocks noGrp="1" noRot="1" noChangeArrowheads="1"/>
          </p:cNvSpPr>
          <p:nvPr>
            <p:ph type="body" idx="1"/>
          </p:nvPr>
        </p:nvSpPr>
        <p:spPr>
          <a:xfrm>
            <a:off x="838200" y="1905000"/>
            <a:ext cx="8008938" cy="4192588"/>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t>Students were receptive to the faculty seeming to have so much care for their success</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t>The extra practice in seminars helped their performance</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smtClean="0"/>
              <a:t>The community aspect can be a bonus or a crutch depending if the students use it to inspire each other to greatness or to pull others down with them</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244475"/>
            <a:ext cx="8386763" cy="1433513"/>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200" b="0" dirty="0" smtClean="0"/>
              <a:t>And Mentoring...</a:t>
            </a:r>
          </a:p>
        </p:txBody>
      </p:sp>
      <p:sp>
        <p:nvSpPr>
          <p:cNvPr id="67587" name="Rectangle 3"/>
          <p:cNvSpPr>
            <a:spLocks noGrp="1" noRot="1" noChangeArrowheads="1"/>
          </p:cNvSpPr>
          <p:nvPr>
            <p:ph type="body" idx="1"/>
          </p:nvPr>
        </p:nvSpPr>
        <p:spPr>
          <a:xfrm>
            <a:off x="838200" y="1905000"/>
            <a:ext cx="8008938" cy="4192588"/>
          </a:xfrm>
        </p:spPr>
        <p:txBody>
          <a:bodyPr lIns="90000" tIns="46800" rIns="90000" bIns="46800"/>
          <a:lstStyle/>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smtClean="0"/>
              <a:t>Male and Female Groups</a:t>
            </a:r>
          </a:p>
          <a:p>
            <a:pPr marL="741363" lvl="1"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i="1" dirty="0" smtClean="0">
                <a:solidFill>
                  <a:schemeClr val="tx2">
                    <a:lumMod val="75000"/>
                  </a:schemeClr>
                </a:solidFill>
              </a:rPr>
              <a:t>Men of Reason</a:t>
            </a:r>
          </a:p>
          <a:p>
            <a:pPr marL="741363" lvl="1"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i="1" dirty="0" smtClean="0">
                <a:solidFill>
                  <a:schemeClr val="tx2">
                    <a:lumMod val="75000"/>
                  </a:schemeClr>
                </a:solidFill>
              </a:rPr>
              <a:t>Women of Standard</a:t>
            </a:r>
          </a:p>
          <a:p>
            <a:pPr marL="741363" lvl="1"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400" b="1" dirty="0" smtClean="0"/>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smtClean="0"/>
              <a:t>Dedicated Faculty, Staff, and Students</a:t>
            </a:r>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b="1" dirty="0" smtClean="0"/>
          </a:p>
          <a:p>
            <a:pPr marL="341313" indent="-341313" defTabSz="457200" eaLnBrk="1" hangingPunct="1">
              <a:buClr>
                <a:srgbClr val="B2B2B2"/>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b="1" dirty="0" smtClean="0"/>
              <a:t> Continuing from summer to fall</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67587" name="Rectangle 2"/>
          <p:cNvSpPr>
            <a:spLocks noGrp="1" noRot="1" noChangeArrowheads="1"/>
          </p:cNvSpPr>
          <p:nvPr>
            <p:ph type="title"/>
          </p:nvPr>
        </p:nvSpPr>
        <p:spPr>
          <a:noFill/>
        </p:spPr>
        <p:txBody>
          <a:bodyPr/>
          <a:lstStyle/>
          <a:p>
            <a:r>
              <a:rPr lang="en-US" sz="5400" smtClean="0">
                <a:solidFill>
                  <a:srgbClr val="000000"/>
                </a:solidFill>
                <a:effectLst/>
              </a:rPr>
              <a:t>Thank You!!!</a:t>
            </a:r>
          </a:p>
        </p:txBody>
      </p:sp>
      <p:sp>
        <p:nvSpPr>
          <p:cNvPr id="67588" name="Rectangle 3"/>
          <p:cNvSpPr>
            <a:spLocks noGrp="1" noRot="1" noChangeArrowheads="1"/>
          </p:cNvSpPr>
          <p:nvPr>
            <p:ph type="body" idx="1"/>
          </p:nvPr>
        </p:nvSpPr>
        <p:spPr>
          <a:noFill/>
        </p:spPr>
        <p:txBody>
          <a:bodyPr/>
          <a:lstStyle/>
          <a:p>
            <a:pPr>
              <a:buFont typeface="Wingdings" pitchFamily="2" charset="2"/>
              <a:buNone/>
            </a:pPr>
            <a:endParaRPr lang="en-US" sz="4800" smtClean="0">
              <a:solidFill>
                <a:srgbClr val="000000"/>
              </a:solidFill>
              <a:effectLst/>
            </a:endParaRPr>
          </a:p>
          <a:p>
            <a:pPr>
              <a:buFont typeface="Wingdings" pitchFamily="2" charset="2"/>
              <a:buNone/>
            </a:pPr>
            <a:r>
              <a:rPr lang="en-US" sz="4800" smtClean="0">
                <a:solidFill>
                  <a:srgbClr val="000000"/>
                </a:solidFill>
                <a:effectLst/>
              </a:rPr>
              <a:t>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idx="4294967295"/>
          </p:nvPr>
        </p:nvSpPr>
        <p:spPr/>
        <p:txBody>
          <a:bodyPr/>
          <a:lstStyle/>
          <a:p>
            <a:pPr eaLnBrk="1" hangingPunct="1">
              <a:defRPr/>
            </a:pPr>
            <a:r>
              <a:rPr lang="en-US" dirty="0" smtClean="0">
                <a:latin typeface="Arial Rounded MT Bold" pitchFamily="34" charset="0"/>
              </a:rPr>
              <a:t>So, what did we do at KSU?</a:t>
            </a:r>
          </a:p>
        </p:txBody>
      </p:sp>
      <p:sp>
        <p:nvSpPr>
          <p:cNvPr id="82947" name="Rectangle 3"/>
          <p:cNvSpPr>
            <a:spLocks noGrp="1" noRot="1" noChangeArrowheads="1"/>
          </p:cNvSpPr>
          <p:nvPr>
            <p:ph type="body" idx="4294967295"/>
          </p:nvPr>
        </p:nvSpPr>
        <p:spPr/>
        <p:txBody>
          <a:bodyPr/>
          <a:lstStyle/>
          <a:p>
            <a:pPr eaLnBrk="1" hangingPunct="1">
              <a:defRPr/>
            </a:pPr>
            <a:r>
              <a:rPr lang="en-US" sz="2800" dirty="0" smtClean="0"/>
              <a:t>We sat down.</a:t>
            </a:r>
          </a:p>
          <a:p>
            <a:pPr eaLnBrk="1" hangingPunct="1">
              <a:defRPr/>
            </a:pPr>
            <a:r>
              <a:rPr lang="en-US" sz="2800" dirty="0" smtClean="0"/>
              <a:t>We talked.</a:t>
            </a:r>
          </a:p>
          <a:p>
            <a:pPr eaLnBrk="1" hangingPunct="1">
              <a:defRPr/>
            </a:pPr>
            <a:r>
              <a:rPr lang="en-US" sz="2800" dirty="0" smtClean="0"/>
              <a:t>We looked at the data.</a:t>
            </a:r>
          </a:p>
          <a:p>
            <a:pPr eaLnBrk="1" hangingPunct="1">
              <a:defRPr/>
            </a:pPr>
            <a:r>
              <a:rPr lang="en-US" sz="2800" dirty="0" smtClean="0"/>
              <a:t>We planned.</a:t>
            </a:r>
          </a:p>
          <a:p>
            <a:pPr eaLnBrk="1" hangingPunct="1">
              <a:defRPr/>
            </a:pPr>
            <a:r>
              <a:rPr lang="en-US" sz="2800" dirty="0" smtClean="0"/>
              <a:t>We aimed high.</a:t>
            </a:r>
          </a:p>
          <a:p>
            <a:pPr eaLnBrk="1" hangingPunct="1">
              <a:defRPr/>
            </a:pPr>
            <a:r>
              <a:rPr lang="en-US" sz="2800" dirty="0" smtClean="0"/>
              <a:t>We got very frustrated.</a:t>
            </a:r>
          </a:p>
          <a:p>
            <a:pPr eaLnBrk="1" hangingPunct="1">
              <a:defRPr/>
            </a:pPr>
            <a:r>
              <a:rPr lang="en-US" sz="2800" dirty="0" smtClean="0"/>
              <a:t>We repeated the process until we reached a consensus.</a:t>
            </a:r>
          </a:p>
          <a:p>
            <a:pPr eaLnBrk="1" hangingPunct="1">
              <a:defRPr/>
            </a:pPr>
            <a:r>
              <a:rPr lang="en-US" sz="2800" dirty="0" smtClean="0"/>
              <a:t>We stuck our necks out and aimed very high.</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 We did our homework. . .</a:t>
            </a:r>
          </a:p>
        </p:txBody>
      </p:sp>
      <p:sp>
        <p:nvSpPr>
          <p:cNvPr id="3" name="Content Placeholder 2"/>
          <p:cNvSpPr>
            <a:spLocks noGrp="1"/>
          </p:cNvSpPr>
          <p:nvPr>
            <p:ph idx="1"/>
          </p:nvPr>
        </p:nvSpPr>
        <p:spPr/>
        <p:txBody>
          <a:bodyPr/>
          <a:lstStyle/>
          <a:p>
            <a:pPr eaLnBrk="1" hangingPunct="1">
              <a:defRPr/>
            </a:pPr>
            <a:r>
              <a:rPr lang="en-US" dirty="0" smtClean="0"/>
              <a:t>We consulted the mother and fathers of best practices:</a:t>
            </a:r>
          </a:p>
          <a:p>
            <a:pPr eaLnBrk="1" hangingPunct="1">
              <a:defRPr/>
            </a:pPr>
            <a:r>
              <a:rPr lang="en-US" dirty="0" smtClean="0"/>
              <a:t>Alexander </a:t>
            </a:r>
            <a:r>
              <a:rPr lang="en-US" dirty="0" err="1" smtClean="0"/>
              <a:t>Astin</a:t>
            </a:r>
            <a:r>
              <a:rPr lang="en-US" dirty="0" smtClean="0"/>
              <a:t> (student engagement</a:t>
            </a:r>
          </a:p>
          <a:p>
            <a:pPr eaLnBrk="1" hangingPunct="1">
              <a:defRPr/>
            </a:pPr>
            <a:r>
              <a:rPr lang="en-US" dirty="0" smtClean="0"/>
              <a:t>Hunter </a:t>
            </a:r>
            <a:r>
              <a:rPr lang="en-US" dirty="0" err="1" smtClean="0"/>
              <a:t>Boylan</a:t>
            </a:r>
            <a:r>
              <a:rPr lang="en-US" dirty="0" smtClean="0"/>
              <a:t> (developmental education)</a:t>
            </a:r>
          </a:p>
          <a:p>
            <a:pPr eaLnBrk="1" hangingPunct="1">
              <a:defRPr/>
            </a:pPr>
            <a:r>
              <a:rPr lang="en-US" dirty="0" smtClean="0"/>
              <a:t>Ruth </a:t>
            </a:r>
            <a:r>
              <a:rPr lang="en-US" dirty="0" err="1" smtClean="0"/>
              <a:t>Keimig</a:t>
            </a:r>
            <a:r>
              <a:rPr lang="en-US" dirty="0" smtClean="0"/>
              <a:t> (learning improvement planning)</a:t>
            </a:r>
          </a:p>
          <a:p>
            <a:pPr eaLnBrk="1" hangingPunct="1">
              <a:defRPr/>
            </a:pPr>
            <a:r>
              <a:rPr lang="en-US" dirty="0" smtClean="0"/>
              <a:t>John Gardner (first year experience; multiple intelligences)</a:t>
            </a:r>
          </a:p>
          <a:p>
            <a:pPr eaLnBrk="1" hangingPunct="1">
              <a:defRPr/>
            </a:pPr>
            <a:r>
              <a:rPr lang="en-US" dirty="0" smtClean="0"/>
              <a:t>Vincent Tinto (learning communities)</a:t>
            </a:r>
          </a:p>
          <a:p>
            <a:pPr eaLnBrk="1" hangingPunct="1">
              <a:defRPr/>
            </a:pPr>
            <a:endParaRPr lang="en-US" dirty="0" smtClean="0"/>
          </a:p>
          <a:p>
            <a:pPr eaLnBrk="1" hangingPunct="1">
              <a:defRPr/>
            </a:pPr>
            <a:endParaRPr lang="en-US" dirty="0" smtClean="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z="4200" b="0" smtClean="0"/>
              <a:t>What we did . . .</a:t>
            </a:r>
          </a:p>
        </p:txBody>
      </p:sp>
      <p:sp>
        <p:nvSpPr>
          <p:cNvPr id="34819" name="Rectangle 3"/>
          <p:cNvSpPr>
            <a:spLocks noGrp="1" noRot="1" noChangeArrowheads="1"/>
          </p:cNvSpPr>
          <p:nvPr>
            <p:ph type="body" idx="1"/>
          </p:nvPr>
        </p:nvSpPr>
        <p:spPr>
          <a:xfrm>
            <a:off x="990600" y="1600200"/>
            <a:ext cx="7848600" cy="4530725"/>
          </a:xfrm>
        </p:spPr>
        <p:txBody>
          <a:bodyPr/>
          <a:lstStyle/>
          <a:p>
            <a:pPr eaLnBrk="1" hangingPunct="1">
              <a:defRPr/>
            </a:pPr>
            <a:r>
              <a:rPr lang="en-US" b="1" dirty="0" smtClean="0"/>
              <a:t>Started with a small project.</a:t>
            </a:r>
          </a:p>
          <a:p>
            <a:pPr eaLnBrk="1" hangingPunct="1">
              <a:defRPr/>
            </a:pPr>
            <a:r>
              <a:rPr lang="en-US" b="1" dirty="0" smtClean="0"/>
              <a:t>Built on our institutional history of service to underprepared students;</a:t>
            </a:r>
          </a:p>
          <a:p>
            <a:pPr eaLnBrk="1" hangingPunct="1">
              <a:defRPr/>
            </a:pPr>
            <a:r>
              <a:rPr lang="en-US" b="1" dirty="0" smtClean="0"/>
              <a:t>Used our stated mission to  “prepare leaders committed to continuous improvement of the opportunities for expression and participation in the life of the University, the Commonwealth, the nation, and the world (KSU 2007-2008 Catalogue). </a:t>
            </a:r>
          </a:p>
          <a:p>
            <a:pPr eaLnBrk="1" hangingPunct="1">
              <a:defRPr/>
            </a:pPr>
            <a:endParaRPr lang="en-US" dirty="0" smtClean="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C48C5F50627147867884E1970B5DDE" ma:contentTypeVersion="2" ma:contentTypeDescription="Create a new document." ma:contentTypeScope="" ma:versionID="dedf404590c0450877f29567f342b268">
  <xsd:schema xmlns:xsd="http://www.w3.org/2001/XMLSchema" xmlns:xs="http://www.w3.org/2001/XMLSchema" xmlns:p="http://schemas.microsoft.com/office/2006/metadata/properties" xmlns:ns2="883de5d1-f789-4d3a-8862-b6fadebe4854" targetNamespace="http://schemas.microsoft.com/office/2006/metadata/properties" ma:root="true" ma:fieldsID="00a2c870ac8fd109ea9681cdac7dce00" ns2:_="">
    <xsd:import namespace="883de5d1-f789-4d3a-8862-b6fadebe4854"/>
    <xsd:element name="properties">
      <xsd:complexType>
        <xsd:sequence>
          <xsd:element name="documentManagement">
            <xsd:complexType>
              <xsd:all>
                <xsd:element ref="ns2:Description0" minOccurs="0"/>
                <xsd:element ref="ns2:Date_x0020_Pso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de5d1-f789-4d3a-8862-b6fadebe4854"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simpleType>
    </xsd:element>
    <xsd:element name="Date_x0020_Psoted" ma:index="9" nillable="true" ma:displayName="Date Posted" ma:format="DateOnly" ma:internalName="Date_x0020_Pso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escription0 xmlns="883de5d1-f789-4d3a-8862-b6fadebe4854">Dr. Titilaya Ufomata, Associate Provost, and Ms. Sue Stamper, Director, provide a campus overview of KSU.</Description0>
    <Date_x0020_Psoted xmlns="883de5d1-f789-4d3a-8862-b6fadebe4854" xsi:nil="true"/>
  </documentManagement>
</p:properties>
</file>

<file path=customXml/itemProps1.xml><?xml version="1.0" encoding="utf-8"?>
<ds:datastoreItem xmlns:ds="http://schemas.openxmlformats.org/officeDocument/2006/customXml" ds:itemID="{54C898BF-803C-4CF6-BD49-00688729341B}"/>
</file>

<file path=customXml/itemProps2.xml><?xml version="1.0" encoding="utf-8"?>
<ds:datastoreItem xmlns:ds="http://schemas.openxmlformats.org/officeDocument/2006/customXml" ds:itemID="{D51D5EF3-C446-47D5-A883-4B715A353DD8}"/>
</file>

<file path=customXml/itemProps3.xml><?xml version="1.0" encoding="utf-8"?>
<ds:datastoreItem xmlns:ds="http://schemas.openxmlformats.org/officeDocument/2006/customXml" ds:itemID="{9448B61B-5888-4B03-807B-1E9E76629B46}"/>
</file>

<file path=docProps/app.xml><?xml version="1.0" encoding="utf-8"?>
<Properties xmlns="http://schemas.openxmlformats.org/officeDocument/2006/extended-properties" xmlns:vt="http://schemas.openxmlformats.org/officeDocument/2006/docPropsVTypes">
  <Template>Glass Layers</Template>
  <TotalTime>2103</TotalTime>
  <Words>2147</Words>
  <Application>Microsoft Office PowerPoint</Application>
  <PresentationFormat>On-screen Show (4:3)</PresentationFormat>
  <Paragraphs>398</Paragraphs>
  <Slides>64</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Black</vt:lpstr>
      <vt:lpstr>Wingdings</vt:lpstr>
      <vt:lpstr>Lucida Sans Unicode</vt:lpstr>
      <vt:lpstr>Times New Roman</vt:lpstr>
      <vt:lpstr>Arial Rounded MT Bold</vt:lpstr>
      <vt:lpstr>Glass Layers</vt:lpstr>
      <vt:lpstr>A Campus-Wide Learning Community: Becoming Agents of Change   Kentucky State University Academics with Attitude   </vt:lpstr>
      <vt:lpstr>    Kentucky State       University    </vt:lpstr>
      <vt:lpstr>According to Hunter Boylan (1999)  students in developmental courses leave college for several reasons: </vt:lpstr>
      <vt:lpstr>How many students struggle in developmental courses?  </vt:lpstr>
      <vt:lpstr>Well, we offer programs to help students with these factors so they’ll succeed……   </vt:lpstr>
      <vt:lpstr>  Well, non-academic factors also play a crucial role in student engagement in and persistence through a program of postsecondary study.  These include….</vt:lpstr>
      <vt:lpstr>So, what did we do at KSU?</vt:lpstr>
      <vt:lpstr> We did our homework. . .</vt:lpstr>
      <vt:lpstr>What we did . . .</vt:lpstr>
      <vt:lpstr>What we also did . . .</vt:lpstr>
      <vt:lpstr>How we did it . . . </vt:lpstr>
      <vt:lpstr>The Program</vt:lpstr>
      <vt:lpstr>Academics with Attitude: The Premise</vt:lpstr>
      <vt:lpstr>Definition of Attitude</vt:lpstr>
      <vt:lpstr>All Stakeholders Recognize the Attitude</vt:lpstr>
      <vt:lpstr>All Stakeholders Comprise the Learning Community </vt:lpstr>
      <vt:lpstr>Academics With Attitude: Purpose</vt:lpstr>
      <vt:lpstr>Academics with Attitude: Design</vt:lpstr>
      <vt:lpstr> </vt:lpstr>
      <vt:lpstr>Faculty attitude is continuously committed to </vt:lpstr>
      <vt:lpstr>Student attitude is continuously committed to </vt:lpstr>
      <vt:lpstr>Administration and staff attitudes are continuously committed to  </vt:lpstr>
      <vt:lpstr>The “Kick-Off”  Presidential Support</vt:lpstr>
      <vt:lpstr>  Student Awareness</vt:lpstr>
      <vt:lpstr>Faculty/Staff Participation</vt:lpstr>
      <vt:lpstr>  UNV 101  Professor/Advisor     Model</vt:lpstr>
      <vt:lpstr>UNV 101</vt:lpstr>
      <vt:lpstr>Our Underlying Premise….</vt:lpstr>
      <vt:lpstr>Basic Goal of UNV 101 </vt:lpstr>
      <vt:lpstr>Like what kind of productive behaviors?</vt:lpstr>
      <vt:lpstr>The UNV 101 Professor/Advisor  will ….</vt:lpstr>
      <vt:lpstr>The UNV 101 Professor/Advisor   will also….</vt:lpstr>
      <vt:lpstr>Academic Center for Excellence</vt:lpstr>
      <vt:lpstr>Academic Center for Excellence</vt:lpstr>
      <vt:lpstr>Academic Support Characterized by: </vt:lpstr>
      <vt:lpstr>Academic Support Characterized by:</vt:lpstr>
      <vt:lpstr>“ACE”</vt:lpstr>
      <vt:lpstr>“ACE”</vt:lpstr>
      <vt:lpstr>Structural Levels of Learning Improvement Programs </vt:lpstr>
      <vt:lpstr>Structure</vt:lpstr>
      <vt:lpstr>Strengths</vt:lpstr>
      <vt:lpstr>How did we do in our first semester? Great! </vt:lpstr>
      <vt:lpstr>How did we do second semester?</vt:lpstr>
      <vt:lpstr>Academic Standing</vt:lpstr>
      <vt:lpstr>Retention</vt:lpstr>
      <vt:lpstr>What Works?</vt:lpstr>
      <vt:lpstr>Integrated Classroom Activities and Laboratories Characterized by</vt:lpstr>
      <vt:lpstr>Tips on Integration of Classrooms and Laboratories</vt:lpstr>
      <vt:lpstr>Challenges</vt:lpstr>
      <vt:lpstr>   You want me to do what?  We want you to help us help these kids ... or get out of the way.    </vt:lpstr>
      <vt:lpstr>Cross-Divisional Collaboration</vt:lpstr>
      <vt:lpstr>Preparation</vt:lpstr>
      <vt:lpstr>Instructor Requirements </vt:lpstr>
      <vt:lpstr>Class</vt:lpstr>
      <vt:lpstr>Academics with Attitude Challenges</vt:lpstr>
      <vt:lpstr>Academics with Attitude Adjustments</vt:lpstr>
      <vt:lpstr>Seminars</vt:lpstr>
      <vt:lpstr>Highlights</vt:lpstr>
      <vt:lpstr>What did we accomplish? A Learning Community</vt:lpstr>
      <vt:lpstr>Valuable Lessons Learned </vt:lpstr>
      <vt:lpstr>Interrelated Curriculum</vt:lpstr>
      <vt:lpstr>More learning...</vt:lpstr>
      <vt:lpstr>And Mentoring...</vt:lpstr>
      <vt:lpstr>Thank You!!!</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Campus-Wide Learning Community: Becoming Agents of Change</dc:title>
  <dc:creator>Sandra M. Trammell</dc:creator>
  <cp:lastModifiedBy>Emily Calderón Galdeano</cp:lastModifiedBy>
  <cp:revision>74</cp:revision>
  <dcterms:created xsi:type="dcterms:W3CDTF">2009-05-02T19:18:20Z</dcterms:created>
  <dcterms:modified xsi:type="dcterms:W3CDTF">2011-05-16T19:02:50Z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0x01010000C48C5F50627147867884E1970B5DDE</vt:lpwstr>
  </property>
</Properties>
</file>